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6"/>
  </p:notesMasterIdLst>
  <p:sldIdLst>
    <p:sldId id="256" r:id="rId2"/>
    <p:sldId id="257" r:id="rId3"/>
    <p:sldId id="259" r:id="rId4"/>
    <p:sldId id="284" r:id="rId5"/>
    <p:sldId id="262" r:id="rId6"/>
    <p:sldId id="264" r:id="rId7"/>
    <p:sldId id="285" r:id="rId8"/>
    <p:sldId id="267" r:id="rId9"/>
    <p:sldId id="286" r:id="rId10"/>
    <p:sldId id="287" r:id="rId11"/>
    <p:sldId id="288" r:id="rId12"/>
    <p:sldId id="289" r:id="rId13"/>
    <p:sldId id="290" r:id="rId14"/>
    <p:sldId id="292" r:id="rId15"/>
    <p:sldId id="291" r:id="rId16"/>
    <p:sldId id="293" r:id="rId17"/>
    <p:sldId id="294" r:id="rId18"/>
    <p:sldId id="295" r:id="rId19"/>
    <p:sldId id="296" r:id="rId20"/>
    <p:sldId id="297" r:id="rId21"/>
    <p:sldId id="298" r:id="rId22"/>
    <p:sldId id="299" r:id="rId23"/>
    <p:sldId id="300" r:id="rId24"/>
    <p:sldId id="301" r:id="rId25"/>
    <p:sldId id="305" r:id="rId26"/>
    <p:sldId id="302" r:id="rId27"/>
    <p:sldId id="303" r:id="rId28"/>
    <p:sldId id="304" r:id="rId29"/>
    <p:sldId id="272" r:id="rId30"/>
    <p:sldId id="310" r:id="rId31"/>
    <p:sldId id="307" r:id="rId32"/>
    <p:sldId id="308" r:id="rId33"/>
    <p:sldId id="309" r:id="rId34"/>
    <p:sldId id="306" r:id="rId35"/>
  </p:sldIdLst>
  <p:sldSz cx="9144000" cy="5143500" type="screen16x9"/>
  <p:notesSz cx="6858000" cy="9144000"/>
  <p:embeddedFontLst>
    <p:embeddedFont>
      <p:font typeface="Lato Hairline" panose="020B0604020202020204" charset="0"/>
      <p:regular r:id="rId37"/>
      <p:bold r:id="rId38"/>
      <p:italic r:id="rId39"/>
      <p:boldItalic r:id="rId40"/>
    </p:embeddedFont>
    <p:embeddedFont>
      <p:font typeface="Lato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94F3FC-6EA6-4994-9637-FB08FA7962DA}">
  <a:tblStyle styleId="{7794F3FC-6EA6-4994-9637-FB08FA7962DA}"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516" y="1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78141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001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560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318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7586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377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619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0369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3171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9569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457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934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23008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4311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745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3601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53367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89118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3643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5119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9478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336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506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1332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43749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3857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91271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2708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855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2475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432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4511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639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1576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5489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Shape 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Shape 3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Shape 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Shape 4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 sz="1800">
                <a:solidFill>
                  <a:srgbClr val="FFFFFF"/>
                </a:solidFill>
                <a:latin typeface="Lato Light"/>
                <a:ea typeface="Lato Light"/>
                <a:cs typeface="Lato Light"/>
                <a:sym typeface="Lato Light"/>
              </a:rPr>
              <a:t>‹Nº›</a:t>
            </a:fld>
            <a:endParaRPr sz="1800">
              <a:solidFill>
                <a:srgbClr val="FFFFFF"/>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4" name="Título 1"/>
          <p:cNvSpPr>
            <a:spLocks noGrp="1"/>
          </p:cNvSpPr>
          <p:nvPr>
            <p:ph type="ctrTitle"/>
          </p:nvPr>
        </p:nvSpPr>
        <p:spPr>
          <a:xfrm>
            <a:off x="2443941" y="3073148"/>
            <a:ext cx="6616931" cy="1463040"/>
          </a:xfrm>
        </p:spPr>
        <p:txBody>
          <a:bodyPr>
            <a:normAutofit fontScale="90000"/>
          </a:bodyPr>
          <a:lstStyle/>
          <a:p>
            <a:r>
              <a:rPr lang="es-MX" dirty="0" smtClean="0"/>
              <a:t>Unidad 1: Modelo de administración de proyectos de TI.</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3" name="Rectángulo 2"/>
          <p:cNvSpPr/>
          <p:nvPr/>
        </p:nvSpPr>
        <p:spPr>
          <a:xfrm>
            <a:off x="124384" y="380056"/>
            <a:ext cx="2775119" cy="646331"/>
          </a:xfrm>
          <a:prstGeom prst="rect">
            <a:avLst/>
          </a:prstGeom>
        </p:spPr>
        <p:txBody>
          <a:bodyPr wrap="none">
            <a:spAutoFit/>
          </a:bodyPr>
          <a:lstStyle/>
          <a:p>
            <a:r>
              <a:rPr lang="es-MX" sz="3600" b="1" dirty="0"/>
              <a:t>Planeación:</a:t>
            </a:r>
            <a:endParaRPr lang="es-MX" sz="3600" dirty="0"/>
          </a:p>
        </p:txBody>
      </p:sp>
      <p:sp>
        <p:nvSpPr>
          <p:cNvPr id="10" name="Marcador de contenido 2"/>
          <p:cNvSpPr txBox="1">
            <a:spLocks/>
          </p:cNvSpPr>
          <p:nvPr/>
        </p:nvSpPr>
        <p:spPr>
          <a:xfrm>
            <a:off x="280529" y="1391848"/>
            <a:ext cx="5406736" cy="341139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r>
              <a:rPr lang="es-ES_tradnl" altLang="es-MX" dirty="0" smtClean="0"/>
              <a:t>Se decide anticipadamente, </a:t>
            </a:r>
            <a:r>
              <a:rPr lang="es-ES_tradnl" altLang="es-MX" b="1" dirty="0" smtClean="0"/>
              <a:t>qué?, quién?, como?, cuando? y por que </a:t>
            </a:r>
            <a:r>
              <a:rPr lang="es-ES_tradnl" altLang="es-MX" dirty="0" smtClean="0"/>
              <a:t>se hará el proyecto.</a:t>
            </a:r>
          </a:p>
          <a:p>
            <a:r>
              <a:rPr lang="es-ES_tradnl" altLang="es-MX" dirty="0" smtClean="0"/>
              <a:t>Las tareas mas importantes son: Pronosticar situaciones futuras, Determinar los recursos que se necesitarán, Revisar y ajustar el plan de acuerdo con los resultados de control, Coordinar durante todo el proceso de Planeación.</a:t>
            </a:r>
            <a:endParaRPr lang="es-ES" altLang="es-MX" dirty="0" smtClean="0"/>
          </a:p>
          <a:p>
            <a:endParaRPr lang="es-MX" dirty="0"/>
          </a:p>
        </p:txBody>
      </p:sp>
      <p:pic>
        <p:nvPicPr>
          <p:cNvPr id="11" name="Imagen 10"/>
          <p:cNvPicPr>
            <a:picLocks noChangeAspect="1"/>
          </p:cNvPicPr>
          <p:nvPr/>
        </p:nvPicPr>
        <p:blipFill>
          <a:blip r:embed="rId3"/>
          <a:stretch>
            <a:fillRect/>
          </a:stretch>
        </p:blipFill>
        <p:spPr>
          <a:xfrm>
            <a:off x="5529431" y="687833"/>
            <a:ext cx="3614569" cy="2409712"/>
          </a:xfrm>
          <a:prstGeom prst="rect">
            <a:avLst/>
          </a:prstGeom>
          <a:ln>
            <a:noFill/>
          </a:ln>
          <a:effectLst>
            <a:softEdge rad="112500"/>
          </a:effectLst>
        </p:spPr>
      </p:pic>
    </p:spTree>
    <p:extLst>
      <p:ext uri="{BB962C8B-B14F-4D97-AF65-F5344CB8AC3E}">
        <p14:creationId xmlns:p14="http://schemas.microsoft.com/office/powerpoint/2010/main" val="261067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
        <p:nvSpPr>
          <p:cNvPr id="2" name="Rectángulo 1"/>
          <p:cNvSpPr/>
          <p:nvPr/>
        </p:nvSpPr>
        <p:spPr>
          <a:xfrm>
            <a:off x="330253" y="105736"/>
            <a:ext cx="2581156" cy="523220"/>
          </a:xfrm>
          <a:prstGeom prst="rect">
            <a:avLst/>
          </a:prstGeom>
        </p:spPr>
        <p:txBody>
          <a:bodyPr wrap="none">
            <a:spAutoFit/>
          </a:bodyPr>
          <a:lstStyle/>
          <a:p>
            <a:r>
              <a:rPr lang="es-MX" sz="2800" b="1" dirty="0"/>
              <a:t>Organización:</a:t>
            </a:r>
            <a:endParaRPr lang="es-MX" sz="2800" dirty="0"/>
          </a:p>
        </p:txBody>
      </p:sp>
      <p:sp>
        <p:nvSpPr>
          <p:cNvPr id="7" name="Marcador de contenido 2"/>
          <p:cNvSpPr txBox="1">
            <a:spLocks/>
          </p:cNvSpPr>
          <p:nvPr/>
        </p:nvSpPr>
        <p:spPr>
          <a:xfrm>
            <a:off x="40280" y="1248142"/>
            <a:ext cx="4009205" cy="163724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algn="just"/>
            <a:r>
              <a:rPr lang="es-ES_tradnl" altLang="es-MX" sz="2000" dirty="0" smtClean="0"/>
              <a:t>Se identifica, define y divide el trabajo a realizar, se agrupan y definen los puestos, se proporcionan los recursos necesarios y se asigna el grado de autoridad y responsabilidad.</a:t>
            </a:r>
            <a:endParaRPr lang="es-ES" altLang="es-MX" sz="2000" dirty="0" smtClean="0"/>
          </a:p>
          <a:p>
            <a:pPr algn="just"/>
            <a:endParaRPr lang="es-MX" sz="2000" dirty="0"/>
          </a:p>
        </p:txBody>
      </p:sp>
      <p:pic>
        <p:nvPicPr>
          <p:cNvPr id="8" name="Imagen 7"/>
          <p:cNvPicPr>
            <a:picLocks noChangeAspect="1"/>
          </p:cNvPicPr>
          <p:nvPr/>
        </p:nvPicPr>
        <p:blipFill>
          <a:blip r:embed="rId3"/>
          <a:stretch>
            <a:fillRect/>
          </a:stretch>
        </p:blipFill>
        <p:spPr>
          <a:xfrm>
            <a:off x="4467496" y="901341"/>
            <a:ext cx="3187338" cy="2330850"/>
          </a:xfrm>
          <a:prstGeom prst="rect">
            <a:avLst/>
          </a:prstGeom>
          <a:ln>
            <a:noFill/>
          </a:ln>
          <a:effectLst>
            <a:softEdge rad="112500"/>
          </a:effectLst>
        </p:spPr>
      </p:pic>
    </p:spTree>
    <p:extLst>
      <p:ext uri="{BB962C8B-B14F-4D97-AF65-F5344CB8AC3E}">
        <p14:creationId xmlns:p14="http://schemas.microsoft.com/office/powerpoint/2010/main" val="331805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3" name="Rectángulo 2"/>
          <p:cNvSpPr/>
          <p:nvPr/>
        </p:nvSpPr>
        <p:spPr>
          <a:xfrm>
            <a:off x="554264" y="497622"/>
            <a:ext cx="1943161" cy="523220"/>
          </a:xfrm>
          <a:prstGeom prst="rect">
            <a:avLst/>
          </a:prstGeom>
        </p:spPr>
        <p:txBody>
          <a:bodyPr wrap="none">
            <a:spAutoFit/>
          </a:bodyPr>
          <a:lstStyle/>
          <a:p>
            <a:r>
              <a:rPr lang="es-MX" sz="2800" b="1" dirty="0"/>
              <a:t>Dirección:</a:t>
            </a:r>
            <a:endParaRPr lang="es-MX" sz="2800" dirty="0"/>
          </a:p>
        </p:txBody>
      </p:sp>
      <p:sp>
        <p:nvSpPr>
          <p:cNvPr id="4" name="Rectángulo 3"/>
          <p:cNvSpPr/>
          <p:nvPr/>
        </p:nvSpPr>
        <p:spPr>
          <a:xfrm>
            <a:off x="381242" y="1193360"/>
            <a:ext cx="4572000" cy="2246769"/>
          </a:xfrm>
          <a:prstGeom prst="rect">
            <a:avLst/>
          </a:prstGeom>
        </p:spPr>
        <p:txBody>
          <a:bodyPr>
            <a:spAutoFit/>
          </a:bodyPr>
          <a:lstStyle/>
          <a:p>
            <a:pPr algn="just"/>
            <a:r>
              <a:rPr lang="es-ES_tradnl" altLang="es-MX" sz="2000" dirty="0"/>
              <a:t>Conduce el comportamiento de los entes involucrados hacia las metas establecidas. Se comunican y explican los objetivos de todos los participantes, se asignan estándares. Motivación, Liderazgo y Comunicación.</a:t>
            </a:r>
            <a:endParaRPr lang="es-ES" altLang="es-MX" sz="2000" dirty="0"/>
          </a:p>
        </p:txBody>
      </p:sp>
      <p:pic>
        <p:nvPicPr>
          <p:cNvPr id="9" name="Imagen 8"/>
          <p:cNvPicPr>
            <a:picLocks noChangeAspect="1"/>
          </p:cNvPicPr>
          <p:nvPr/>
        </p:nvPicPr>
        <p:blipFill>
          <a:blip r:embed="rId3"/>
          <a:stretch>
            <a:fillRect/>
          </a:stretch>
        </p:blipFill>
        <p:spPr>
          <a:xfrm>
            <a:off x="5407287" y="1295470"/>
            <a:ext cx="3216989" cy="2144659"/>
          </a:xfrm>
          <a:prstGeom prst="rect">
            <a:avLst/>
          </a:prstGeom>
          <a:ln>
            <a:noFill/>
          </a:ln>
          <a:effectLst>
            <a:softEdge rad="112500"/>
          </a:effectLst>
        </p:spPr>
      </p:pic>
    </p:spTree>
    <p:extLst>
      <p:ext uri="{BB962C8B-B14F-4D97-AF65-F5344CB8AC3E}">
        <p14:creationId xmlns:p14="http://schemas.microsoft.com/office/powerpoint/2010/main" val="3354894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sp>
        <p:nvSpPr>
          <p:cNvPr id="2" name="Rectángulo 1"/>
          <p:cNvSpPr/>
          <p:nvPr/>
        </p:nvSpPr>
        <p:spPr>
          <a:xfrm>
            <a:off x="709347" y="380056"/>
            <a:ext cx="1778051" cy="584775"/>
          </a:xfrm>
          <a:prstGeom prst="rect">
            <a:avLst/>
          </a:prstGeom>
        </p:spPr>
        <p:txBody>
          <a:bodyPr wrap="none">
            <a:spAutoFit/>
          </a:bodyPr>
          <a:lstStyle/>
          <a:p>
            <a:r>
              <a:rPr lang="es-MX" sz="3200" b="1" dirty="0"/>
              <a:t>Control:</a:t>
            </a:r>
            <a:endParaRPr lang="es-MX" sz="3200" dirty="0"/>
          </a:p>
        </p:txBody>
      </p:sp>
      <p:sp>
        <p:nvSpPr>
          <p:cNvPr id="5" name="Rectángulo 4"/>
          <p:cNvSpPr/>
          <p:nvPr/>
        </p:nvSpPr>
        <p:spPr>
          <a:xfrm>
            <a:off x="313507" y="1353332"/>
            <a:ext cx="5225143" cy="1323439"/>
          </a:xfrm>
          <a:prstGeom prst="rect">
            <a:avLst/>
          </a:prstGeom>
        </p:spPr>
        <p:txBody>
          <a:bodyPr wrap="square">
            <a:spAutoFit/>
          </a:bodyPr>
          <a:lstStyle/>
          <a:p>
            <a:pPr algn="just"/>
            <a:r>
              <a:rPr lang="es-ES_tradnl" altLang="es-MX" sz="2000" dirty="0"/>
              <a:t>Medir el rendimiento obtenido en relación a las metas fijadas. En caso de haber desviaciones se determinan las causas y se corrige lo que sea necesario</a:t>
            </a:r>
            <a:endParaRPr lang="es-MX" sz="2000" dirty="0"/>
          </a:p>
        </p:txBody>
      </p:sp>
      <p:pic>
        <p:nvPicPr>
          <p:cNvPr id="8" name="Imagen 7"/>
          <p:cNvPicPr>
            <a:picLocks noChangeAspect="1"/>
          </p:cNvPicPr>
          <p:nvPr/>
        </p:nvPicPr>
        <p:blipFill>
          <a:blip r:embed="rId3"/>
          <a:stretch>
            <a:fillRect/>
          </a:stretch>
        </p:blipFill>
        <p:spPr>
          <a:xfrm rot="21004593">
            <a:off x="1605503" y="3006800"/>
            <a:ext cx="3357099" cy="1796638"/>
          </a:xfrm>
          <a:prstGeom prst="rect">
            <a:avLst/>
          </a:prstGeom>
        </p:spPr>
      </p:pic>
    </p:spTree>
    <p:extLst>
      <p:ext uri="{BB962C8B-B14F-4D97-AF65-F5344CB8AC3E}">
        <p14:creationId xmlns:p14="http://schemas.microsoft.com/office/powerpoint/2010/main" val="1196650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3" name="Rectángulo 2"/>
          <p:cNvSpPr/>
          <p:nvPr/>
        </p:nvSpPr>
        <p:spPr>
          <a:xfrm>
            <a:off x="404948" y="246208"/>
            <a:ext cx="7354388" cy="523220"/>
          </a:xfrm>
          <a:prstGeom prst="rect">
            <a:avLst/>
          </a:prstGeom>
        </p:spPr>
        <p:txBody>
          <a:bodyPr wrap="square">
            <a:spAutoFit/>
          </a:bodyPr>
          <a:lstStyle/>
          <a:p>
            <a:r>
              <a:rPr lang="es-MX" sz="2800" dirty="0"/>
              <a:t>Administración de </a:t>
            </a:r>
            <a:r>
              <a:rPr lang="es-MX" sz="2800" dirty="0" smtClean="0"/>
              <a:t>proyectos  Beneficios</a:t>
            </a:r>
            <a:endParaRPr lang="es-MX" sz="2800" dirty="0"/>
          </a:p>
        </p:txBody>
      </p:sp>
      <p:sp>
        <p:nvSpPr>
          <p:cNvPr id="4" name="Marcador de contenido 2"/>
          <p:cNvSpPr txBox="1">
            <a:spLocks/>
          </p:cNvSpPr>
          <p:nvPr/>
        </p:nvSpPr>
        <p:spPr>
          <a:xfrm>
            <a:off x="0" y="1327709"/>
            <a:ext cx="2881580" cy="318497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buFont typeface="Lato Light"/>
              <a:buNone/>
            </a:pPr>
            <a:r>
              <a:rPr lang="es-MX" dirty="0" smtClean="0">
                <a:solidFill>
                  <a:schemeClr val="tx1"/>
                </a:solidFill>
              </a:rPr>
              <a:t>El principal beneficios de la Administración de proyectos es que </a:t>
            </a:r>
            <a:r>
              <a:rPr lang="es-MX" b="1" dirty="0" smtClean="0">
                <a:solidFill>
                  <a:schemeClr val="tx1"/>
                </a:solidFill>
                <a:effectLst>
                  <a:outerShdw blurRad="38100" dist="19050" dir="2700000" algn="tl">
                    <a:schemeClr val="dk1">
                      <a:alpha val="40000"/>
                    </a:schemeClr>
                  </a:outerShdw>
                </a:effectLst>
              </a:rPr>
              <a:t>la gestión profesional de proyectos puede maximizar los resultados y facilitar la generación de información para la toma de decisiones, asegurando la materialización de los resultados esperados.</a:t>
            </a:r>
            <a:endParaRPr lang="es-MX" dirty="0" smtClean="0">
              <a:solidFill>
                <a:schemeClr val="tx1"/>
              </a:solidFill>
            </a:endParaRPr>
          </a:p>
          <a:p>
            <a:pPr marL="0" indent="0">
              <a:buFont typeface="Lato Light"/>
              <a:buNone/>
            </a:pPr>
            <a:endParaRPr lang="es-MX" dirty="0"/>
          </a:p>
        </p:txBody>
      </p:sp>
      <p:pic>
        <p:nvPicPr>
          <p:cNvPr id="5" name="Imagen 4"/>
          <p:cNvPicPr>
            <a:picLocks noChangeAspect="1"/>
          </p:cNvPicPr>
          <p:nvPr/>
        </p:nvPicPr>
        <p:blipFill>
          <a:blip r:embed="rId3"/>
          <a:stretch>
            <a:fillRect/>
          </a:stretch>
        </p:blipFill>
        <p:spPr>
          <a:xfrm>
            <a:off x="3165482" y="943599"/>
            <a:ext cx="4593854" cy="2736764"/>
          </a:xfrm>
          <a:prstGeom prst="rect">
            <a:avLst/>
          </a:prstGeom>
        </p:spPr>
      </p:pic>
    </p:spTree>
    <p:extLst>
      <p:ext uri="{BB962C8B-B14F-4D97-AF65-F5344CB8AC3E}">
        <p14:creationId xmlns:p14="http://schemas.microsoft.com/office/powerpoint/2010/main" val="2701572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3" name="Rectángulo 2"/>
          <p:cNvSpPr/>
          <p:nvPr/>
        </p:nvSpPr>
        <p:spPr>
          <a:xfrm>
            <a:off x="404948" y="246208"/>
            <a:ext cx="7354388" cy="523220"/>
          </a:xfrm>
          <a:prstGeom prst="rect">
            <a:avLst/>
          </a:prstGeom>
        </p:spPr>
        <p:txBody>
          <a:bodyPr wrap="square">
            <a:spAutoFit/>
          </a:bodyPr>
          <a:lstStyle/>
          <a:p>
            <a:r>
              <a:rPr lang="es-MX" sz="2800" dirty="0"/>
              <a:t>Administración de </a:t>
            </a:r>
            <a:r>
              <a:rPr lang="es-MX" sz="2800" dirty="0" smtClean="0"/>
              <a:t>proyectos  Beneficios</a:t>
            </a:r>
            <a:endParaRPr lang="es-MX" sz="2800" dirty="0"/>
          </a:p>
        </p:txBody>
      </p:sp>
      <p:sp>
        <p:nvSpPr>
          <p:cNvPr id="7" name="Marcador de contenido 2"/>
          <p:cNvSpPr txBox="1">
            <a:spLocks/>
          </p:cNvSpPr>
          <p:nvPr/>
        </p:nvSpPr>
        <p:spPr>
          <a:xfrm>
            <a:off x="146956" y="937351"/>
            <a:ext cx="7870371" cy="28480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514350" indent="-514350">
              <a:buFont typeface="+mj-lt"/>
              <a:buAutoNum type="arabicPeriod"/>
            </a:pPr>
            <a:r>
              <a:rPr lang="es-MX" b="1" dirty="0" smtClean="0">
                <a:solidFill>
                  <a:schemeClr val="tx1"/>
                </a:solidFill>
              </a:rPr>
              <a:t>Asegurar que el producto, resultado del proyecto, esté claramente definido y acordado por todas las partes implicadas.</a:t>
            </a:r>
          </a:p>
          <a:p>
            <a:pPr marL="514350" indent="-514350">
              <a:buFont typeface="+mj-lt"/>
              <a:buAutoNum type="arabicPeriod"/>
            </a:pPr>
            <a:r>
              <a:rPr lang="es-MX" b="1" dirty="0" smtClean="0">
                <a:solidFill>
                  <a:schemeClr val="tx1"/>
                </a:solidFill>
              </a:rPr>
              <a:t>Gestionar las expectativas de la gente relacionada o afectada con el proyecto.</a:t>
            </a:r>
          </a:p>
          <a:p>
            <a:pPr marL="514350" indent="-514350">
              <a:buFont typeface="+mj-lt"/>
              <a:buAutoNum type="arabicPeriod"/>
            </a:pPr>
            <a:r>
              <a:rPr lang="es-MX" b="1" dirty="0" smtClean="0">
                <a:solidFill>
                  <a:schemeClr val="tx1"/>
                </a:solidFill>
              </a:rPr>
              <a:t>Permitir que los objetivos del proyecto estén claramente definidos e integrados perfectamente dentro de los objetivos empresariales de la organización.</a:t>
            </a:r>
          </a:p>
          <a:p>
            <a:pPr marL="514350" indent="-514350">
              <a:buFont typeface="+mj-lt"/>
              <a:buAutoNum type="arabicPeriod"/>
            </a:pPr>
            <a:r>
              <a:rPr lang="es-MX" b="1" dirty="0" smtClean="0">
                <a:solidFill>
                  <a:schemeClr val="tx1"/>
                </a:solidFill>
              </a:rPr>
              <a:t>Facilitar el que la responsabilidad de cada parte del proyecto está perfectamente clara, asignada y acordada.</a:t>
            </a:r>
          </a:p>
          <a:p>
            <a:pPr marL="514350" indent="-514350">
              <a:buFont typeface="+mj-lt"/>
              <a:buAutoNum type="arabicPeriod"/>
            </a:pPr>
            <a:r>
              <a:rPr lang="es-MX" b="1" dirty="0" smtClean="0">
                <a:solidFill>
                  <a:schemeClr val="tx1"/>
                </a:solidFill>
              </a:rPr>
              <a:t>Fomentar la utilización de buenas técnicas de planificación y animar a hacer estimaciones más precisas.</a:t>
            </a:r>
          </a:p>
          <a:p>
            <a:pPr marL="514350" indent="-514350">
              <a:buFont typeface="+mj-lt"/>
              <a:buAutoNum type="arabicPeriod"/>
            </a:pPr>
            <a:r>
              <a:rPr lang="es-MX" b="1" dirty="0" smtClean="0">
                <a:solidFill>
                  <a:schemeClr val="tx1"/>
                </a:solidFill>
              </a:rPr>
              <a:t>Dar confianza al demostrar un control visible.</a:t>
            </a:r>
            <a:endParaRPr lang="es-MX" b="1" dirty="0">
              <a:solidFill>
                <a:schemeClr val="tx1"/>
              </a:solidFill>
            </a:endParaRPr>
          </a:p>
        </p:txBody>
      </p:sp>
      <p:sp>
        <p:nvSpPr>
          <p:cNvPr id="9" name="Shape 305"/>
          <p:cNvSpPr/>
          <p:nvPr/>
        </p:nvSpPr>
        <p:spPr>
          <a:xfrm>
            <a:off x="7625244" y="55975"/>
            <a:ext cx="1450308" cy="1426906"/>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ln>
            <a:solidFill>
              <a:srgbClr val="C00000"/>
            </a:solidFill>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lvl="0" indent="0">
              <a:spcBef>
                <a:spcPts val="0"/>
              </a:spcBef>
              <a:spcAft>
                <a:spcPts val="0"/>
              </a:spcAft>
              <a:buNone/>
            </a:pPr>
            <a:endParaRPr>
              <a:solidFill>
                <a:schemeClr val="accent6"/>
              </a:solidFill>
            </a:endParaRPr>
          </a:p>
        </p:txBody>
      </p:sp>
    </p:spTree>
    <p:extLst>
      <p:ext uri="{BB962C8B-B14F-4D97-AF65-F5344CB8AC3E}">
        <p14:creationId xmlns:p14="http://schemas.microsoft.com/office/powerpoint/2010/main" val="183890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18457" y="2563821"/>
            <a:ext cx="5511300" cy="857400"/>
          </a:xfrm>
          <a:prstGeom prst="rect">
            <a:avLst/>
          </a:prstGeom>
        </p:spPr>
        <p:txBody>
          <a:bodyPr spcFirstLastPara="1" wrap="square" lIns="91425" tIns="91425" rIns="91425" bIns="91425" anchor="b" anchorCtr="0">
            <a:noAutofit/>
          </a:bodyPr>
          <a:lstStyle/>
          <a:p>
            <a:pPr lvl="0"/>
            <a:r>
              <a:rPr lang="es-MX" dirty="0" smtClean="0"/>
              <a:t>Tema 2</a:t>
            </a:r>
            <a:br>
              <a:rPr lang="es-MX" dirty="0" smtClean="0"/>
            </a:br>
            <a:r>
              <a:rPr lang="es-MX" dirty="0"/>
              <a:t>Ciclo de vida de un proyecto de T.I.</a:t>
            </a:r>
            <a:endParaRPr dirty="0"/>
          </a:p>
        </p:txBody>
      </p:sp>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371790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
        <p:nvSpPr>
          <p:cNvPr id="5" name="Marcador de contenido 2"/>
          <p:cNvSpPr txBox="1">
            <a:spLocks/>
          </p:cNvSpPr>
          <p:nvPr/>
        </p:nvSpPr>
        <p:spPr>
          <a:xfrm>
            <a:off x="163773" y="1001456"/>
            <a:ext cx="7096290" cy="35017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es-MX" sz="2000" dirty="0" smtClean="0"/>
              <a:t>El ciclo de vida del proyecto define las fases que conectan el inicio de un proyecto con su fin. Un ciclo de vida para un proyecto se compone de fases sucesivas compuestas por tareas panificables.</a:t>
            </a:r>
          </a:p>
          <a:p>
            <a:pPr algn="just"/>
            <a:r>
              <a:rPr lang="es-MX" sz="2000" dirty="0" smtClean="0"/>
              <a:t>Según la ISO:</a:t>
            </a:r>
          </a:p>
          <a:p>
            <a:pPr algn="just"/>
            <a:r>
              <a:rPr lang="es-MX" sz="2000" b="1" dirty="0" smtClean="0"/>
              <a:t>International </a:t>
            </a:r>
            <a:r>
              <a:rPr lang="es-MX" sz="2000" b="1" dirty="0" err="1" smtClean="0"/>
              <a:t>Organization</a:t>
            </a:r>
            <a:r>
              <a:rPr lang="es-MX" sz="2000" b="1" dirty="0" smtClean="0"/>
              <a:t>  </a:t>
            </a:r>
            <a:r>
              <a:rPr lang="es-MX" sz="2000" b="1" dirty="0" err="1" smtClean="0"/>
              <a:t>for</a:t>
            </a:r>
            <a:r>
              <a:rPr lang="es-MX" sz="2000" b="1" dirty="0" smtClean="0"/>
              <a:t> </a:t>
            </a:r>
            <a:r>
              <a:rPr lang="es-MX" sz="2000" b="1" dirty="0" err="1" smtClean="0"/>
              <a:t>Standardization</a:t>
            </a:r>
            <a:r>
              <a:rPr lang="es-MX" sz="2000" b="1" dirty="0" smtClean="0"/>
              <a:t>,</a:t>
            </a:r>
            <a:r>
              <a:rPr lang="es-MX" sz="2000" dirty="0" smtClean="0"/>
              <a:t> en su norma 12207 define al ciclo de vida de un software como un marco de referencia que contiene las actividades y las tareas involucradas en el desarrollo, la explotación y el mantenimiento de un producto de software, abarcando desde la definición hasta la finalización de su uso.</a:t>
            </a:r>
          </a:p>
          <a:p>
            <a:pPr algn="just"/>
            <a:endParaRPr lang="es-MX" sz="2000" dirty="0" smtClean="0"/>
          </a:p>
          <a:p>
            <a:pPr algn="just"/>
            <a:endParaRPr lang="es-MX" sz="2000" dirty="0"/>
          </a:p>
        </p:txBody>
      </p:sp>
      <p:sp>
        <p:nvSpPr>
          <p:cNvPr id="3" name="Rectángulo 2"/>
          <p:cNvSpPr/>
          <p:nvPr/>
        </p:nvSpPr>
        <p:spPr>
          <a:xfrm>
            <a:off x="0" y="0"/>
            <a:ext cx="8635697"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solidFill>
                  <a:srgbClr val="434343"/>
                </a:solidFill>
                <a:latin typeface="Lato Hairline"/>
                <a:ea typeface="Lato Hairline"/>
                <a:cs typeface="Lato Hairline"/>
                <a:sym typeface="Lato Hairline"/>
              </a:rPr>
              <a:t>¿Para </a:t>
            </a:r>
            <a:r>
              <a:rPr lang="es-MX" sz="4800" dirty="0">
                <a:solidFill>
                  <a:srgbClr val="434343"/>
                </a:solidFill>
                <a:latin typeface="Lato Hairline"/>
                <a:ea typeface="Lato Hairline"/>
                <a:cs typeface="Lato Hairline"/>
                <a:sym typeface="Lato Hairline"/>
              </a:rPr>
              <a:t>qué sirve un ciclo de vida?</a:t>
            </a:r>
          </a:p>
        </p:txBody>
      </p:sp>
    </p:spTree>
    <p:extLst>
      <p:ext uri="{BB962C8B-B14F-4D97-AF65-F5344CB8AC3E}">
        <p14:creationId xmlns:p14="http://schemas.microsoft.com/office/powerpoint/2010/main" val="3612900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381586" y="2334122"/>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8" name="Título 1"/>
          <p:cNvSpPr txBox="1">
            <a:spLocks/>
          </p:cNvSpPr>
          <p:nvPr/>
        </p:nvSpPr>
        <p:spPr>
          <a:xfrm>
            <a:off x="253394" y="173565"/>
            <a:ext cx="6737335" cy="525493"/>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es-MX" sz="4400" dirty="0" smtClean="0"/>
              <a:t>Fases de un ciclo de vida</a:t>
            </a:r>
            <a:endParaRPr lang="es-MX" sz="4400" dirty="0"/>
          </a:p>
        </p:txBody>
      </p:sp>
      <p:sp>
        <p:nvSpPr>
          <p:cNvPr id="9" name="Line 26"/>
          <p:cNvSpPr>
            <a:spLocks noChangeShapeType="1"/>
          </p:cNvSpPr>
          <p:nvPr/>
        </p:nvSpPr>
        <p:spPr bwMode="auto">
          <a:xfrm>
            <a:off x="1525982" y="4746639"/>
            <a:ext cx="6229350" cy="0"/>
          </a:xfrm>
          <a:prstGeom prst="line">
            <a:avLst/>
          </a:prstGeom>
          <a:noFill/>
          <a:ln w="25400">
            <a:solidFill>
              <a:srgbClr val="99CC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0" name="Freeform 11"/>
          <p:cNvSpPr>
            <a:spLocks/>
          </p:cNvSpPr>
          <p:nvPr/>
        </p:nvSpPr>
        <p:spPr bwMode="auto">
          <a:xfrm>
            <a:off x="1491057" y="3371864"/>
            <a:ext cx="7146925" cy="1065213"/>
          </a:xfrm>
          <a:custGeom>
            <a:avLst/>
            <a:gdLst>
              <a:gd name="T0" fmla="*/ 0 w 4502"/>
              <a:gd name="T1" fmla="*/ 2147483646 h 671"/>
              <a:gd name="T2" fmla="*/ 2147483646 w 4502"/>
              <a:gd name="T3" fmla="*/ 2147483646 h 671"/>
              <a:gd name="T4" fmla="*/ 2147483646 w 4502"/>
              <a:gd name="T5" fmla="*/ 2147483646 h 671"/>
              <a:gd name="T6" fmla="*/ 2147483646 w 4502"/>
              <a:gd name="T7" fmla="*/ 2147483646 h 671"/>
              <a:gd name="T8" fmla="*/ 2147483646 w 4502"/>
              <a:gd name="T9" fmla="*/ 2147483646 h 6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02" h="671">
                <a:moveTo>
                  <a:pt x="0" y="671"/>
                </a:moveTo>
                <a:cubicBezTo>
                  <a:pt x="270" y="585"/>
                  <a:pt x="1261" y="257"/>
                  <a:pt x="1622" y="154"/>
                </a:cubicBezTo>
                <a:cubicBezTo>
                  <a:pt x="1983" y="51"/>
                  <a:pt x="1941" y="62"/>
                  <a:pt x="2165" y="53"/>
                </a:cubicBezTo>
                <a:cubicBezTo>
                  <a:pt x="2389" y="44"/>
                  <a:pt x="2576" y="0"/>
                  <a:pt x="2966" y="102"/>
                </a:cubicBezTo>
                <a:cubicBezTo>
                  <a:pt x="3356" y="204"/>
                  <a:pt x="4182" y="546"/>
                  <a:pt x="4502" y="663"/>
                </a:cubicBezTo>
              </a:path>
            </a:pathLst>
          </a:custGeom>
          <a:solidFill>
            <a:srgbClr val="FFFF99"/>
          </a:solidFill>
          <a:ln w="19050" cmpd="sng">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1" name="Freeform 12"/>
          <p:cNvSpPr>
            <a:spLocks/>
          </p:cNvSpPr>
          <p:nvPr/>
        </p:nvSpPr>
        <p:spPr bwMode="auto">
          <a:xfrm>
            <a:off x="1396521" y="604712"/>
            <a:ext cx="7235825" cy="3733800"/>
          </a:xfrm>
          <a:custGeom>
            <a:avLst/>
            <a:gdLst>
              <a:gd name="T0" fmla="*/ 0 w 4558"/>
              <a:gd name="T1" fmla="*/ 2147483646 h 2352"/>
              <a:gd name="T2" fmla="*/ 2147483646 w 4558"/>
              <a:gd name="T3" fmla="*/ 2147483646 h 2352"/>
              <a:gd name="T4" fmla="*/ 2147483646 w 4558"/>
              <a:gd name="T5" fmla="*/ 2147483646 h 2352"/>
              <a:gd name="T6" fmla="*/ 2147483646 w 4558"/>
              <a:gd name="T7" fmla="*/ 2147483646 h 2352"/>
              <a:gd name="T8" fmla="*/ 2147483646 w 4558"/>
              <a:gd name="T9" fmla="*/ 2147483646 h 2352"/>
              <a:gd name="T10" fmla="*/ 2147483646 w 4558"/>
              <a:gd name="T11" fmla="*/ 2147483646 h 23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58" h="2352">
                <a:moveTo>
                  <a:pt x="0" y="2342"/>
                </a:moveTo>
                <a:cubicBezTo>
                  <a:pt x="309" y="2174"/>
                  <a:pt x="1485" y="1686"/>
                  <a:pt x="1854" y="1328"/>
                </a:cubicBezTo>
                <a:cubicBezTo>
                  <a:pt x="2223" y="970"/>
                  <a:pt x="1953" y="390"/>
                  <a:pt x="2212" y="195"/>
                </a:cubicBezTo>
                <a:cubicBezTo>
                  <a:pt x="2471" y="0"/>
                  <a:pt x="3147" y="19"/>
                  <a:pt x="3406" y="155"/>
                </a:cubicBezTo>
                <a:cubicBezTo>
                  <a:pt x="3665" y="291"/>
                  <a:pt x="3573" y="647"/>
                  <a:pt x="3765" y="1013"/>
                </a:cubicBezTo>
                <a:cubicBezTo>
                  <a:pt x="3957" y="1379"/>
                  <a:pt x="4393" y="2073"/>
                  <a:pt x="4558" y="2352"/>
                </a:cubicBezTo>
              </a:path>
            </a:pathLst>
          </a:custGeom>
          <a:gradFill rotWithShape="1">
            <a:gsLst>
              <a:gs pos="0">
                <a:srgbClr val="00CC00">
                  <a:alpha val="50000"/>
                </a:srgbClr>
              </a:gs>
              <a:gs pos="100000">
                <a:srgbClr val="D1F6D1">
                  <a:alpha val="32999"/>
                </a:srgbClr>
              </a:gs>
            </a:gsLst>
            <a:lin ang="2700000" scaled="1"/>
          </a:gradFill>
          <a:ln w="19050" cmpd="sng">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2" name="Freeform 13"/>
          <p:cNvSpPr>
            <a:spLocks/>
          </p:cNvSpPr>
          <p:nvPr/>
        </p:nvSpPr>
        <p:spPr bwMode="auto">
          <a:xfrm>
            <a:off x="1202132" y="2051064"/>
            <a:ext cx="5976938" cy="2386013"/>
          </a:xfrm>
          <a:custGeom>
            <a:avLst/>
            <a:gdLst>
              <a:gd name="T0" fmla="*/ 0 w 3765"/>
              <a:gd name="T1" fmla="*/ 2147483646 h 1503"/>
              <a:gd name="T2" fmla="*/ 2147483646 w 3765"/>
              <a:gd name="T3" fmla="*/ 2147483646 h 1503"/>
              <a:gd name="T4" fmla="*/ 2147483646 w 3765"/>
              <a:gd name="T5" fmla="*/ 2147483646 h 1503"/>
              <a:gd name="T6" fmla="*/ 2147483646 w 3765"/>
              <a:gd name="T7" fmla="*/ 2147483646 h 1503"/>
              <a:gd name="T8" fmla="*/ 2147483646 w 3765"/>
              <a:gd name="T9" fmla="*/ 2147483646 h 1503"/>
              <a:gd name="T10" fmla="*/ 2147483646 w 3765"/>
              <a:gd name="T11" fmla="*/ 2147483646 h 1503"/>
              <a:gd name="T12" fmla="*/ 2147483646 w 3765"/>
              <a:gd name="T13" fmla="*/ 2147483646 h 1503"/>
              <a:gd name="T14" fmla="*/ 2147483646 w 3765"/>
              <a:gd name="T15" fmla="*/ 2147483646 h 1503"/>
              <a:gd name="T16" fmla="*/ 2147483646 w 3765"/>
              <a:gd name="T17" fmla="*/ 2147483646 h 1503"/>
              <a:gd name="T18" fmla="*/ 2147483646 w 3765"/>
              <a:gd name="T19" fmla="*/ 2147483646 h 15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65" h="1503">
                <a:moveTo>
                  <a:pt x="0" y="1503"/>
                </a:moveTo>
                <a:cubicBezTo>
                  <a:pt x="80" y="1318"/>
                  <a:pt x="356" y="627"/>
                  <a:pt x="477" y="393"/>
                </a:cubicBezTo>
                <a:cubicBezTo>
                  <a:pt x="598" y="159"/>
                  <a:pt x="619" y="152"/>
                  <a:pt x="726" y="96"/>
                </a:cubicBezTo>
                <a:cubicBezTo>
                  <a:pt x="833" y="40"/>
                  <a:pt x="981" y="0"/>
                  <a:pt x="1119" y="59"/>
                </a:cubicBezTo>
                <a:cubicBezTo>
                  <a:pt x="1257" y="118"/>
                  <a:pt x="1310" y="267"/>
                  <a:pt x="1554" y="451"/>
                </a:cubicBezTo>
                <a:cubicBezTo>
                  <a:pt x="1798" y="635"/>
                  <a:pt x="2391" y="1030"/>
                  <a:pt x="2580" y="1162"/>
                </a:cubicBezTo>
                <a:cubicBezTo>
                  <a:pt x="2769" y="1294"/>
                  <a:pt x="2667" y="1228"/>
                  <a:pt x="2689" y="1243"/>
                </a:cubicBezTo>
                <a:cubicBezTo>
                  <a:pt x="2711" y="1258"/>
                  <a:pt x="2656" y="1233"/>
                  <a:pt x="2714" y="1253"/>
                </a:cubicBezTo>
                <a:cubicBezTo>
                  <a:pt x="2772" y="1273"/>
                  <a:pt x="2864" y="1319"/>
                  <a:pt x="3039" y="1361"/>
                </a:cubicBezTo>
                <a:cubicBezTo>
                  <a:pt x="3214" y="1403"/>
                  <a:pt x="3614" y="1474"/>
                  <a:pt x="3765" y="1503"/>
                </a:cubicBezTo>
              </a:path>
            </a:pathLst>
          </a:custGeom>
          <a:gradFill rotWithShape="1">
            <a:gsLst>
              <a:gs pos="0">
                <a:srgbClr val="99CCFF">
                  <a:alpha val="0"/>
                </a:srgbClr>
              </a:gs>
              <a:gs pos="100000">
                <a:srgbClr val="475E76">
                  <a:alpha val="21999"/>
                </a:srgbClr>
              </a:gs>
            </a:gsLst>
            <a:path path="rect">
              <a:fillToRect l="50000" t="50000" r="50000" b="50000"/>
            </a:path>
          </a:gradFill>
          <a:ln w="19050" cmpd="sng">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3" name="Freeform 14"/>
          <p:cNvSpPr>
            <a:spLocks/>
          </p:cNvSpPr>
          <p:nvPr/>
        </p:nvSpPr>
        <p:spPr bwMode="auto">
          <a:xfrm>
            <a:off x="770332" y="3500452"/>
            <a:ext cx="1584325" cy="1079500"/>
          </a:xfrm>
          <a:custGeom>
            <a:avLst/>
            <a:gdLst>
              <a:gd name="T0" fmla="*/ 0 w 1044"/>
              <a:gd name="T1" fmla="*/ 635 h 733"/>
              <a:gd name="T2" fmla="*/ 363 w 1044"/>
              <a:gd name="T3" fmla="*/ 0 h 733"/>
              <a:gd name="T4" fmla="*/ 953 w 1044"/>
              <a:gd name="T5" fmla="*/ 635 h 733"/>
              <a:gd name="T6" fmla="*/ 907 w 1044"/>
              <a:gd name="T7" fmla="*/ 590 h 733"/>
            </a:gdLst>
            <a:ahLst/>
            <a:cxnLst>
              <a:cxn ang="0">
                <a:pos x="T0" y="T1"/>
              </a:cxn>
              <a:cxn ang="0">
                <a:pos x="T2" y="T3"/>
              </a:cxn>
              <a:cxn ang="0">
                <a:pos x="T4" y="T5"/>
              </a:cxn>
              <a:cxn ang="0">
                <a:pos x="T6" y="T7"/>
              </a:cxn>
            </a:cxnLst>
            <a:rect l="0" t="0" r="r" b="b"/>
            <a:pathLst>
              <a:path w="1044" h="733">
                <a:moveTo>
                  <a:pt x="0" y="635"/>
                </a:moveTo>
                <a:cubicBezTo>
                  <a:pt x="102" y="317"/>
                  <a:pt x="204" y="0"/>
                  <a:pt x="363" y="0"/>
                </a:cubicBezTo>
                <a:cubicBezTo>
                  <a:pt x="522" y="0"/>
                  <a:pt x="862" y="537"/>
                  <a:pt x="953" y="635"/>
                </a:cubicBezTo>
                <a:cubicBezTo>
                  <a:pt x="1044" y="733"/>
                  <a:pt x="915" y="597"/>
                  <a:pt x="907" y="590"/>
                </a:cubicBezTo>
              </a:path>
            </a:pathLst>
          </a:custGeom>
          <a:gradFill rotWithShape="1">
            <a:gsLst>
              <a:gs pos="0">
                <a:srgbClr val="00CC00">
                  <a:alpha val="50000"/>
                </a:srgbClr>
              </a:gs>
              <a:gs pos="50000">
                <a:srgbClr val="00CC00">
                  <a:gamma/>
                  <a:shade val="94118"/>
                  <a:invGamma/>
                  <a:alpha val="33000"/>
                </a:srgbClr>
              </a:gs>
              <a:gs pos="100000">
                <a:srgbClr val="00CC00">
                  <a:alpha val="50000"/>
                </a:srgbClr>
              </a:gs>
            </a:gsLst>
            <a:lin ang="2700000" scaled="1"/>
          </a:gradFill>
          <a:ln w="19050" cap="flat" cmpd="sng">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s-MX"/>
          </a:p>
        </p:txBody>
      </p:sp>
      <p:sp>
        <p:nvSpPr>
          <p:cNvPr id="14" name="Line 15"/>
          <p:cNvSpPr>
            <a:spLocks noChangeShapeType="1"/>
          </p:cNvSpPr>
          <p:nvPr/>
        </p:nvSpPr>
        <p:spPr bwMode="auto">
          <a:xfrm>
            <a:off x="144462" y="635878"/>
            <a:ext cx="0" cy="39608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5" name="Line 16"/>
          <p:cNvSpPr>
            <a:spLocks noChangeShapeType="1"/>
          </p:cNvSpPr>
          <p:nvPr/>
        </p:nvSpPr>
        <p:spPr bwMode="auto">
          <a:xfrm>
            <a:off x="770332" y="4437077"/>
            <a:ext cx="81375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6" name="Text Box 17"/>
          <p:cNvSpPr txBox="1">
            <a:spLocks noChangeArrowheads="1"/>
          </p:cNvSpPr>
          <p:nvPr/>
        </p:nvSpPr>
        <p:spPr bwMode="auto">
          <a:xfrm>
            <a:off x="841770" y="3146439"/>
            <a:ext cx="12969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s-MX" altLang="es-MX">
                <a:solidFill>
                  <a:srgbClr val="000066"/>
                </a:solidFill>
                <a:cs typeface="Arial" panose="020B0604020202020204" pitchFamily="34" charset="0"/>
              </a:rPr>
              <a:t>1.  Inicio*</a:t>
            </a:r>
            <a:endParaRPr lang="es-ES" altLang="es-MX">
              <a:solidFill>
                <a:srgbClr val="000066"/>
              </a:solidFill>
              <a:cs typeface="Arial" panose="020B0604020202020204" pitchFamily="34" charset="0"/>
            </a:endParaRPr>
          </a:p>
        </p:txBody>
      </p:sp>
      <p:sp>
        <p:nvSpPr>
          <p:cNvPr id="17" name="Text Box 18"/>
          <p:cNvSpPr txBox="1">
            <a:spLocks noChangeArrowheads="1"/>
          </p:cNvSpPr>
          <p:nvPr/>
        </p:nvSpPr>
        <p:spPr bwMode="auto">
          <a:xfrm>
            <a:off x="1994295" y="1771664"/>
            <a:ext cx="20875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s-MX" altLang="es-MX">
                <a:solidFill>
                  <a:srgbClr val="000066"/>
                </a:solidFill>
                <a:cs typeface="Arial" panose="020B0604020202020204" pitchFamily="34" charset="0"/>
              </a:rPr>
              <a:t>2.  Planeación*</a:t>
            </a:r>
            <a:endParaRPr lang="es-ES" altLang="es-MX">
              <a:solidFill>
                <a:srgbClr val="000066"/>
              </a:solidFill>
              <a:cs typeface="Arial" panose="020B0604020202020204" pitchFamily="34" charset="0"/>
            </a:endParaRPr>
          </a:p>
        </p:txBody>
      </p:sp>
      <p:sp>
        <p:nvSpPr>
          <p:cNvPr id="18" name="Text Box 19"/>
          <p:cNvSpPr txBox="1">
            <a:spLocks noChangeArrowheads="1"/>
          </p:cNvSpPr>
          <p:nvPr/>
        </p:nvSpPr>
        <p:spPr bwMode="auto">
          <a:xfrm>
            <a:off x="4321175" y="529515"/>
            <a:ext cx="19446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s-MX" altLang="es-MX">
                <a:solidFill>
                  <a:srgbClr val="000066"/>
                </a:solidFill>
                <a:cs typeface="Arial" panose="020B0604020202020204" pitchFamily="34" charset="0"/>
              </a:rPr>
              <a:t>3.  Ejecución*</a:t>
            </a:r>
            <a:endParaRPr lang="es-ES" altLang="es-MX">
              <a:solidFill>
                <a:srgbClr val="000066"/>
              </a:solidFill>
              <a:cs typeface="Arial" panose="020B0604020202020204" pitchFamily="34" charset="0"/>
            </a:endParaRPr>
          </a:p>
        </p:txBody>
      </p:sp>
      <p:sp>
        <p:nvSpPr>
          <p:cNvPr id="19" name="Text Box 20"/>
          <p:cNvSpPr txBox="1">
            <a:spLocks noChangeArrowheads="1"/>
          </p:cNvSpPr>
          <p:nvPr/>
        </p:nvSpPr>
        <p:spPr bwMode="auto">
          <a:xfrm>
            <a:off x="4515245" y="3898914"/>
            <a:ext cx="1439862"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s-MX" altLang="es-MX">
                <a:solidFill>
                  <a:srgbClr val="000066"/>
                </a:solidFill>
                <a:cs typeface="Arial" panose="020B0604020202020204" pitchFamily="34" charset="0"/>
              </a:rPr>
              <a:t>4.  Control*</a:t>
            </a:r>
            <a:endParaRPr lang="es-ES" altLang="es-MX">
              <a:solidFill>
                <a:srgbClr val="000066"/>
              </a:solidFill>
              <a:cs typeface="Arial" panose="020B0604020202020204" pitchFamily="34" charset="0"/>
            </a:endParaRPr>
          </a:p>
        </p:txBody>
      </p:sp>
      <p:sp>
        <p:nvSpPr>
          <p:cNvPr id="20" name="Text Box 21"/>
          <p:cNvSpPr txBox="1">
            <a:spLocks noChangeArrowheads="1"/>
          </p:cNvSpPr>
          <p:nvPr/>
        </p:nvSpPr>
        <p:spPr bwMode="auto">
          <a:xfrm>
            <a:off x="7250507" y="3068652"/>
            <a:ext cx="12954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es-MX" altLang="es-MX">
                <a:solidFill>
                  <a:srgbClr val="000066"/>
                </a:solidFill>
                <a:cs typeface="Arial" panose="020B0604020202020204" pitchFamily="34" charset="0"/>
              </a:rPr>
              <a:t>5.  Cierre*</a:t>
            </a:r>
            <a:endParaRPr lang="es-ES" altLang="es-MX">
              <a:solidFill>
                <a:srgbClr val="000066"/>
              </a:solidFill>
              <a:cs typeface="Arial" panose="020B0604020202020204" pitchFamily="34" charset="0"/>
            </a:endParaRPr>
          </a:p>
        </p:txBody>
      </p:sp>
      <p:sp>
        <p:nvSpPr>
          <p:cNvPr id="21" name="Text Box 22"/>
          <p:cNvSpPr txBox="1">
            <a:spLocks noChangeArrowheads="1"/>
          </p:cNvSpPr>
          <p:nvPr/>
        </p:nvSpPr>
        <p:spPr bwMode="auto">
          <a:xfrm rot="16200000">
            <a:off x="-883843" y="2057414"/>
            <a:ext cx="2665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MX">
                <a:solidFill>
                  <a:srgbClr val="000066"/>
                </a:solidFill>
              </a:rPr>
              <a:t>NIVEL DE ACTIVIDAD</a:t>
            </a:r>
            <a:endParaRPr lang="es-ES" altLang="es-MX">
              <a:solidFill>
                <a:srgbClr val="000066"/>
              </a:solidFill>
            </a:endParaRPr>
          </a:p>
        </p:txBody>
      </p:sp>
      <p:sp>
        <p:nvSpPr>
          <p:cNvPr id="22" name="Text Box 23"/>
          <p:cNvSpPr txBox="1">
            <a:spLocks noChangeArrowheads="1"/>
          </p:cNvSpPr>
          <p:nvPr/>
        </p:nvSpPr>
        <p:spPr bwMode="auto">
          <a:xfrm>
            <a:off x="0" y="4650665"/>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MX">
                <a:solidFill>
                  <a:srgbClr val="000066"/>
                </a:solidFill>
              </a:rPr>
              <a:t>INICIO</a:t>
            </a:r>
            <a:endParaRPr lang="es-ES" altLang="es-MX">
              <a:solidFill>
                <a:srgbClr val="000066"/>
              </a:solidFill>
            </a:endParaRPr>
          </a:p>
        </p:txBody>
      </p:sp>
      <p:sp>
        <p:nvSpPr>
          <p:cNvPr id="23" name="Text Box 24"/>
          <p:cNvSpPr txBox="1">
            <a:spLocks noChangeArrowheads="1"/>
          </p:cNvSpPr>
          <p:nvPr/>
        </p:nvSpPr>
        <p:spPr bwMode="auto">
          <a:xfrm>
            <a:off x="3454400" y="4650665"/>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MX">
                <a:solidFill>
                  <a:srgbClr val="000066"/>
                </a:solidFill>
              </a:rPr>
              <a:t>TIEMPO</a:t>
            </a:r>
            <a:endParaRPr lang="es-ES" altLang="es-MX">
              <a:solidFill>
                <a:srgbClr val="000066"/>
              </a:solidFill>
            </a:endParaRPr>
          </a:p>
        </p:txBody>
      </p:sp>
      <p:sp>
        <p:nvSpPr>
          <p:cNvPr id="24" name="Freeform 27"/>
          <p:cNvSpPr>
            <a:spLocks/>
          </p:cNvSpPr>
          <p:nvPr/>
        </p:nvSpPr>
        <p:spPr bwMode="auto">
          <a:xfrm>
            <a:off x="7179070" y="3284552"/>
            <a:ext cx="1471612" cy="1150937"/>
          </a:xfrm>
          <a:custGeom>
            <a:avLst/>
            <a:gdLst>
              <a:gd name="T0" fmla="*/ 0 w 927"/>
              <a:gd name="T1" fmla="*/ 2147483646 h 782"/>
              <a:gd name="T2" fmla="*/ 2147483646 w 927"/>
              <a:gd name="T3" fmla="*/ 2147483646 h 782"/>
              <a:gd name="T4" fmla="*/ 2147483646 w 927"/>
              <a:gd name="T5" fmla="*/ 2147483646 h 782"/>
              <a:gd name="T6" fmla="*/ 2147483646 w 927"/>
              <a:gd name="T7" fmla="*/ 2147483646 h 782"/>
              <a:gd name="T8" fmla="*/ 2147483646 w 927"/>
              <a:gd name="T9" fmla="*/ 2147483646 h 7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 h="782">
                <a:moveTo>
                  <a:pt x="0" y="782"/>
                </a:moveTo>
                <a:cubicBezTo>
                  <a:pt x="39" y="713"/>
                  <a:pt x="175" y="466"/>
                  <a:pt x="234" y="366"/>
                </a:cubicBezTo>
                <a:cubicBezTo>
                  <a:pt x="293" y="266"/>
                  <a:pt x="281" y="226"/>
                  <a:pt x="351" y="182"/>
                </a:cubicBezTo>
                <a:cubicBezTo>
                  <a:pt x="421" y="138"/>
                  <a:pt x="556" y="0"/>
                  <a:pt x="652" y="99"/>
                </a:cubicBezTo>
                <a:cubicBezTo>
                  <a:pt x="748" y="198"/>
                  <a:pt x="870" y="634"/>
                  <a:pt x="927" y="775"/>
                </a:cubicBezTo>
              </a:path>
            </a:pathLst>
          </a:custGeom>
          <a:gradFill rotWithShape="1">
            <a:gsLst>
              <a:gs pos="0">
                <a:srgbClr val="99CCFF">
                  <a:alpha val="46999"/>
                </a:srgbClr>
              </a:gs>
              <a:gs pos="100000">
                <a:srgbClr val="475E76">
                  <a:alpha val="20000"/>
                </a:srgbClr>
              </a:gs>
            </a:gsLst>
            <a:lin ang="0" scaled="1"/>
          </a:gradFill>
          <a:ln w="19050" cap="flat" cmpd="sng">
            <a:solidFill>
              <a:srgbClr val="00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25" name="Rectangle 28"/>
          <p:cNvSpPr>
            <a:spLocks noChangeArrowheads="1"/>
          </p:cNvSpPr>
          <p:nvPr/>
        </p:nvSpPr>
        <p:spPr bwMode="auto">
          <a:xfrm>
            <a:off x="7610870" y="1196989"/>
            <a:ext cx="12255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30000"/>
              </a:spcBef>
            </a:pPr>
            <a:r>
              <a:rPr lang="es-MX" altLang="es-MX" sz="1400">
                <a:solidFill>
                  <a:srgbClr val="000066"/>
                </a:solidFill>
                <a:cs typeface="Arial" panose="020B0604020202020204" pitchFamily="34" charset="0"/>
              </a:rPr>
              <a:t>*Etapas del proyecto</a:t>
            </a:r>
            <a:endParaRPr lang="es-ES" altLang="es-MX" sz="1400">
              <a:solidFill>
                <a:srgbClr val="000066"/>
              </a:solidFill>
              <a:cs typeface="Arial" panose="020B0604020202020204" pitchFamily="34" charset="0"/>
            </a:endParaRPr>
          </a:p>
        </p:txBody>
      </p:sp>
      <p:sp>
        <p:nvSpPr>
          <p:cNvPr id="26" name="Text Box 29"/>
          <p:cNvSpPr txBox="1">
            <a:spLocks noChangeArrowheads="1"/>
          </p:cNvSpPr>
          <p:nvPr/>
        </p:nvSpPr>
        <p:spPr bwMode="auto">
          <a:xfrm>
            <a:off x="7058025" y="465225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MX">
                <a:solidFill>
                  <a:srgbClr val="000066"/>
                </a:solidFill>
              </a:rPr>
              <a:t>TERMINO</a:t>
            </a:r>
            <a:endParaRPr lang="es-ES" altLang="es-MX">
              <a:solidFill>
                <a:srgbClr val="000066"/>
              </a:solidFill>
            </a:endParaRPr>
          </a:p>
        </p:txBody>
      </p:sp>
    </p:spTree>
    <p:extLst>
      <p:ext uri="{BB962C8B-B14F-4D97-AF65-F5344CB8AC3E}">
        <p14:creationId xmlns:p14="http://schemas.microsoft.com/office/powerpoint/2010/main" val="2163332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3" name="Rectángulo 2"/>
          <p:cNvSpPr/>
          <p:nvPr/>
        </p:nvSpPr>
        <p:spPr>
          <a:xfrm>
            <a:off x="119237" y="641444"/>
            <a:ext cx="8910047"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a:solidFill>
                  <a:srgbClr val="434343"/>
                </a:solidFill>
                <a:latin typeface="Lato Hairline"/>
                <a:ea typeface="Lato Hairline"/>
                <a:cs typeface="Lato Hairline"/>
              </a:rPr>
              <a:t>Fases de un ciclo de vida</a:t>
            </a:r>
            <a:br>
              <a:rPr lang="es-MX" sz="4800" dirty="0">
                <a:solidFill>
                  <a:srgbClr val="434343"/>
                </a:solidFill>
                <a:latin typeface="Lato Hairline"/>
                <a:ea typeface="Lato Hairline"/>
                <a:cs typeface="Lato Hairline"/>
              </a:rPr>
            </a:br>
            <a:r>
              <a:rPr lang="es-MX" sz="4800" dirty="0">
                <a:solidFill>
                  <a:srgbClr val="434343"/>
                </a:solidFill>
                <a:latin typeface="Lato Hairline"/>
                <a:ea typeface="Lato Hairline"/>
                <a:cs typeface="Lato Hairline"/>
              </a:rPr>
              <a:t>Inicio:</a:t>
            </a:r>
          </a:p>
        </p:txBody>
      </p:sp>
      <p:sp>
        <p:nvSpPr>
          <p:cNvPr id="4" name="Rectángulo 3"/>
          <p:cNvSpPr/>
          <p:nvPr/>
        </p:nvSpPr>
        <p:spPr>
          <a:xfrm>
            <a:off x="266131" y="1285212"/>
            <a:ext cx="6721523" cy="3780522"/>
          </a:xfrm>
          <a:prstGeom prst="rect">
            <a:avLst/>
          </a:prstGeom>
        </p:spPr>
        <p:txBody>
          <a:bodyPr wrap="square">
            <a:spAutoFit/>
          </a:bodyPr>
          <a:lstStyle/>
          <a:p>
            <a:pPr algn="just">
              <a:lnSpc>
                <a:spcPct val="150000"/>
              </a:lnSpc>
            </a:pPr>
            <a:r>
              <a:rPr lang="es-MX" sz="1800" dirty="0"/>
              <a:t>La primera fase del ciclo de vida del proyecto, el inicio del proyecto, consiste en armar un equipo, preparar un marco preliminar y establecer una fecha de terminación. Los gerentes de nivel inferior a menudo pueden saltarse este paso, ya que generalmente se reserva sólo para los altos directivos. Sin embargo, los directivos de nivel inferior a veces tienen la oportunidad de asistir. De cualquier manera, el resultado final de esta fase del proyecto es un documento conocido como la carta del proyecto.</a:t>
            </a:r>
          </a:p>
        </p:txBody>
      </p:sp>
    </p:spTree>
    <p:extLst>
      <p:ext uri="{BB962C8B-B14F-4D97-AF65-F5344CB8AC3E}">
        <p14:creationId xmlns:p14="http://schemas.microsoft.com/office/powerpoint/2010/main" val="223002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9" name="Shape 6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9" name="Subtítulo 2"/>
          <p:cNvSpPr txBox="1">
            <a:spLocks/>
          </p:cNvSpPr>
          <p:nvPr/>
        </p:nvSpPr>
        <p:spPr>
          <a:xfrm>
            <a:off x="442916" y="255912"/>
            <a:ext cx="6722654" cy="6418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1pPr>
            <a:lvl2pPr marL="914400" marR="0" lvl="1"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9pPr>
          </a:lstStyle>
          <a:p>
            <a:pPr marL="127000" indent="0">
              <a:buNone/>
            </a:pPr>
            <a:r>
              <a:rPr lang="es-MX" sz="2000" b="1" dirty="0" smtClean="0">
                <a:solidFill>
                  <a:srgbClr val="FFC000"/>
                </a:solidFill>
              </a:rPr>
              <a:t>Temas de unidad: </a:t>
            </a:r>
          </a:p>
          <a:p>
            <a:pPr marL="127000" indent="0">
              <a:buNone/>
            </a:pPr>
            <a:endParaRPr lang="es-MX" sz="2000" dirty="0" smtClean="0">
              <a:solidFill>
                <a:schemeClr val="tx1"/>
              </a:solidFill>
            </a:endParaRPr>
          </a:p>
          <a:p>
            <a:pPr indent="-457200">
              <a:buFont typeface="+mj-lt"/>
              <a:buAutoNum type="arabicPeriod"/>
            </a:pPr>
            <a:r>
              <a:rPr lang="es-MX" sz="2000" b="1" dirty="0" smtClean="0">
                <a:solidFill>
                  <a:schemeClr val="accent2">
                    <a:lumMod val="50000"/>
                  </a:schemeClr>
                </a:solidFill>
              </a:rPr>
              <a:t>¿Qué es  la administración de proyectos?</a:t>
            </a:r>
          </a:p>
          <a:p>
            <a:pPr indent="-457200">
              <a:buFont typeface="+mj-lt"/>
              <a:buAutoNum type="arabicPeriod"/>
            </a:pPr>
            <a:r>
              <a:rPr lang="es-MX" sz="2000" b="1" dirty="0" smtClean="0">
                <a:solidFill>
                  <a:schemeClr val="accent2">
                    <a:lumMod val="50000"/>
                  </a:schemeClr>
                </a:solidFill>
              </a:rPr>
              <a:t>Ciclo de vida de un proyecto de T.I.</a:t>
            </a:r>
          </a:p>
          <a:p>
            <a:pPr indent="-457200">
              <a:buFont typeface="+mj-lt"/>
              <a:buAutoNum type="arabicPeriod"/>
            </a:pPr>
            <a:r>
              <a:rPr lang="es-MX" sz="2000" b="1" dirty="0" smtClean="0">
                <a:solidFill>
                  <a:schemeClr val="accent2">
                    <a:lumMod val="50000"/>
                  </a:schemeClr>
                </a:solidFill>
              </a:rPr>
              <a:t>Proceso de administración </a:t>
            </a:r>
            <a:endParaRPr lang="es-MX" sz="2000" b="1" dirty="0">
              <a:solidFill>
                <a:schemeClr val="accent2">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3" name="Rectángulo 2"/>
          <p:cNvSpPr/>
          <p:nvPr/>
        </p:nvSpPr>
        <p:spPr>
          <a:xfrm>
            <a:off x="119237" y="6414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a:solidFill>
                  <a:srgbClr val="434343"/>
                </a:solidFill>
                <a:latin typeface="Lato Hairline"/>
                <a:ea typeface="Lato Hairline"/>
                <a:cs typeface="Lato Hairline"/>
              </a:rPr>
              <a:t>Fases de un ciclo de vida</a:t>
            </a:r>
            <a:br>
              <a:rPr lang="es-MX" sz="4800" dirty="0">
                <a:solidFill>
                  <a:srgbClr val="434343"/>
                </a:solidFill>
                <a:latin typeface="Lato Hairline"/>
                <a:ea typeface="Lato Hairline"/>
                <a:cs typeface="Lato Hairline"/>
              </a:rPr>
            </a:br>
            <a:r>
              <a:rPr lang="es-MX" sz="4800" dirty="0">
                <a:solidFill>
                  <a:srgbClr val="434343"/>
                </a:solidFill>
                <a:latin typeface="Lato Hairline"/>
                <a:ea typeface="Lato Hairline"/>
                <a:cs typeface="Lato Hairline"/>
              </a:rPr>
              <a:t>P</a:t>
            </a:r>
            <a:r>
              <a:rPr lang="es-MX" sz="4800" dirty="0" smtClean="0">
                <a:solidFill>
                  <a:srgbClr val="434343"/>
                </a:solidFill>
                <a:latin typeface="Lato Hairline"/>
                <a:ea typeface="Lato Hairline"/>
                <a:cs typeface="Lato Hairline"/>
              </a:rPr>
              <a:t>laneación:</a:t>
            </a:r>
            <a:endParaRPr lang="es-MX" sz="4800" dirty="0">
              <a:solidFill>
                <a:srgbClr val="434343"/>
              </a:solidFill>
              <a:latin typeface="Lato Hairline"/>
              <a:ea typeface="Lato Hairline"/>
              <a:cs typeface="Lato Hairline"/>
            </a:endParaRPr>
          </a:p>
        </p:txBody>
      </p:sp>
      <p:sp>
        <p:nvSpPr>
          <p:cNvPr id="2" name="Rectángulo 1"/>
          <p:cNvSpPr/>
          <p:nvPr/>
        </p:nvSpPr>
        <p:spPr>
          <a:xfrm>
            <a:off x="228417" y="1503552"/>
            <a:ext cx="5885779" cy="3323987"/>
          </a:xfrm>
          <a:prstGeom prst="rect">
            <a:avLst/>
          </a:prstGeom>
        </p:spPr>
        <p:txBody>
          <a:bodyPr wrap="square">
            <a:spAutoFit/>
          </a:bodyPr>
          <a:lstStyle/>
          <a:p>
            <a:pPr algn="just">
              <a:lnSpc>
                <a:spcPct val="150000"/>
              </a:lnSpc>
            </a:pPr>
            <a:r>
              <a:rPr lang="es-MX" sz="2000" dirty="0"/>
              <a:t>La fase de planificación implica enumerar todas las tareas necesarias para completar el proyecto y proporcionar fechas de terminación realistas para cada tarea. Dado que los proyectos tienden a cambiar y a adaptarse constantemente, la planificación es una fase iterativa que tiene lugar varias veces durante el ciclo de vida del proyecto.</a:t>
            </a:r>
          </a:p>
        </p:txBody>
      </p:sp>
    </p:spTree>
    <p:extLst>
      <p:ext uri="{BB962C8B-B14F-4D97-AF65-F5344CB8AC3E}">
        <p14:creationId xmlns:p14="http://schemas.microsoft.com/office/powerpoint/2010/main" val="711097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
        <p:nvSpPr>
          <p:cNvPr id="3" name="Rectángulo 2"/>
          <p:cNvSpPr/>
          <p:nvPr/>
        </p:nvSpPr>
        <p:spPr>
          <a:xfrm>
            <a:off x="119237" y="6414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smtClean="0">
                <a:solidFill>
                  <a:srgbClr val="434343"/>
                </a:solidFill>
                <a:latin typeface="Lato Hairline"/>
                <a:ea typeface="Lato Hairline"/>
                <a:cs typeface="Lato Hairline"/>
              </a:rPr>
              <a:t>Fases de un ciclo de vida</a:t>
            </a:r>
            <a:br>
              <a:rPr lang="es-MX" sz="4800" dirty="0" smtClean="0">
                <a:solidFill>
                  <a:srgbClr val="434343"/>
                </a:solidFill>
                <a:latin typeface="Lato Hairline"/>
                <a:ea typeface="Lato Hairline"/>
                <a:cs typeface="Lato Hairline"/>
              </a:rPr>
            </a:br>
            <a:r>
              <a:rPr lang="es-MX" sz="4800" b="1" dirty="0" smtClean="0">
                <a:ea typeface="Lato Hairline"/>
              </a:rPr>
              <a:t>E</a:t>
            </a:r>
            <a:r>
              <a:rPr lang="es-MX" sz="4800" b="1" dirty="0" smtClean="0"/>
              <a:t>jecución</a:t>
            </a:r>
            <a:r>
              <a:rPr lang="es-MX" sz="4800" b="1" dirty="0"/>
              <a:t>:</a:t>
            </a:r>
            <a:endParaRPr lang="es-MX" sz="4800" dirty="0">
              <a:solidFill>
                <a:srgbClr val="434343"/>
              </a:solidFill>
              <a:latin typeface="Lato Hairline"/>
              <a:ea typeface="Lato Hairline"/>
              <a:cs typeface="Lato Hairline"/>
            </a:endParaRPr>
          </a:p>
        </p:txBody>
      </p:sp>
      <p:sp>
        <p:nvSpPr>
          <p:cNvPr id="4" name="Rectángulo 3"/>
          <p:cNvSpPr/>
          <p:nvPr/>
        </p:nvSpPr>
        <p:spPr>
          <a:xfrm>
            <a:off x="119237" y="1364886"/>
            <a:ext cx="5885778" cy="2862322"/>
          </a:xfrm>
          <a:prstGeom prst="rect">
            <a:avLst/>
          </a:prstGeom>
        </p:spPr>
        <p:txBody>
          <a:bodyPr wrap="square">
            <a:spAutoFit/>
          </a:bodyPr>
          <a:lstStyle/>
          <a:p>
            <a:pPr algn="just"/>
            <a:r>
              <a:rPr lang="es-MX" sz="1800" dirty="0"/>
              <a:t>La ejecución del proyecto consiste en reunir recursos y utilizarlos para crear las entregas planeadas previamente. Es la fase más larga y más complicada del ciclo de vida del proyecto y puede estar llena de problemas. Por lo tanto, es responsabilidad del gerente del proyecto asegurar que todas las partes mantengan la comunicación y que todos los recursos necesarios se distribuyan adecuadamente. El gerente también debe asegurar de que los miembros del equipo sepan lo que tienen que hacer. Esta es también una fase iterativa.</a:t>
            </a:r>
          </a:p>
        </p:txBody>
      </p:sp>
    </p:spTree>
    <p:extLst>
      <p:ext uri="{BB962C8B-B14F-4D97-AF65-F5344CB8AC3E}">
        <p14:creationId xmlns:p14="http://schemas.microsoft.com/office/powerpoint/2010/main" val="2523871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3" name="Rectángulo 2"/>
          <p:cNvSpPr/>
          <p:nvPr/>
        </p:nvSpPr>
        <p:spPr>
          <a:xfrm>
            <a:off x="119237" y="6414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smtClean="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smtClean="0">
                <a:solidFill>
                  <a:srgbClr val="434343"/>
                </a:solidFill>
                <a:latin typeface="Lato Hairline"/>
                <a:ea typeface="Lato Hairline"/>
                <a:cs typeface="Lato Hairline"/>
              </a:rPr>
              <a:t>Fases de un ciclo de vida</a:t>
            </a:r>
            <a:br>
              <a:rPr lang="es-MX" sz="4800" dirty="0" smtClean="0">
                <a:solidFill>
                  <a:srgbClr val="434343"/>
                </a:solidFill>
                <a:latin typeface="Lato Hairline"/>
                <a:ea typeface="Lato Hairline"/>
                <a:cs typeface="Lato Hairline"/>
              </a:rPr>
            </a:br>
            <a:r>
              <a:rPr lang="es-MX" sz="4800" b="1" dirty="0" smtClean="0">
                <a:ea typeface="Lato Hairline"/>
              </a:rPr>
              <a:t>Cierre</a:t>
            </a:r>
            <a:r>
              <a:rPr lang="es-MX" sz="4800" b="1" dirty="0" smtClean="0"/>
              <a:t>:</a:t>
            </a:r>
            <a:endParaRPr lang="es-MX" sz="4800" dirty="0">
              <a:solidFill>
                <a:srgbClr val="434343"/>
              </a:solidFill>
              <a:latin typeface="Lato Hairline"/>
              <a:ea typeface="Lato Hairline"/>
              <a:cs typeface="Lato Hairline"/>
            </a:endParaRPr>
          </a:p>
        </p:txBody>
      </p:sp>
      <p:sp>
        <p:nvSpPr>
          <p:cNvPr id="4" name="Rectángulo 3"/>
          <p:cNvSpPr/>
          <p:nvPr/>
        </p:nvSpPr>
        <p:spPr>
          <a:xfrm>
            <a:off x="119237" y="1364886"/>
            <a:ext cx="5885778" cy="2031325"/>
          </a:xfrm>
          <a:prstGeom prst="rect">
            <a:avLst/>
          </a:prstGeom>
        </p:spPr>
        <p:txBody>
          <a:bodyPr wrap="square">
            <a:spAutoFit/>
          </a:bodyPr>
          <a:lstStyle/>
          <a:p>
            <a:r>
              <a:rPr lang="es-MX" sz="1800" dirty="0"/>
              <a:t>Después de que el cliente finalmente aprueba la </a:t>
            </a:r>
            <a:r>
              <a:rPr lang="es-MX" sz="1800" dirty="0" smtClean="0"/>
              <a:t>entrega, el equipo debe entonces preparar un informe posterior al cierre y </a:t>
            </a:r>
            <a:r>
              <a:rPr lang="es-MX" sz="1800" dirty="0"/>
              <a:t>presentarlo a sus altos directivos. Unos meses más tarde, después de que se hayan o no demostrado los beneficios del proyecto, el equipo debe escribir una reseña de cierre del proyecto en el que califiquen la tasa de éxito global del proyecto.</a:t>
            </a:r>
            <a:endParaRPr lang="es-MX" sz="1800" dirty="0"/>
          </a:p>
        </p:txBody>
      </p:sp>
    </p:spTree>
    <p:extLst>
      <p:ext uri="{BB962C8B-B14F-4D97-AF65-F5344CB8AC3E}">
        <p14:creationId xmlns:p14="http://schemas.microsoft.com/office/powerpoint/2010/main" val="533053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sp>
        <p:nvSpPr>
          <p:cNvPr id="3" name="Rectángulo 2"/>
          <p:cNvSpPr/>
          <p:nvPr/>
        </p:nvSpPr>
        <p:spPr>
          <a:xfrm>
            <a:off x="119237" y="6414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smtClean="0">
                <a:solidFill>
                  <a:srgbClr val="434343"/>
                </a:solidFill>
                <a:latin typeface="Lato Hairline"/>
                <a:ea typeface="Lato Hairline"/>
                <a:cs typeface="Lato Hairline"/>
              </a:rPr>
              <a:t>Fases de un ciclo de vida</a:t>
            </a:r>
            <a:br>
              <a:rPr lang="es-MX" sz="4800" dirty="0" smtClean="0">
                <a:solidFill>
                  <a:srgbClr val="434343"/>
                </a:solidFill>
                <a:latin typeface="Lato Hairline"/>
                <a:ea typeface="Lato Hairline"/>
                <a:cs typeface="Lato Hairline"/>
              </a:rPr>
            </a:br>
            <a:r>
              <a:rPr lang="es-MX" sz="4800" b="1" dirty="0" smtClean="0">
                <a:ea typeface="Lato Hairline"/>
              </a:rPr>
              <a:t>Control</a:t>
            </a:r>
            <a:r>
              <a:rPr lang="es-MX" sz="4800" b="1" dirty="0" smtClean="0"/>
              <a:t>:</a:t>
            </a:r>
            <a:endParaRPr lang="es-MX" sz="4800" dirty="0">
              <a:solidFill>
                <a:srgbClr val="434343"/>
              </a:solidFill>
              <a:latin typeface="Lato Hairline"/>
              <a:ea typeface="Lato Hairline"/>
              <a:cs typeface="Lato Hairline"/>
            </a:endParaRPr>
          </a:p>
        </p:txBody>
      </p:sp>
      <p:sp>
        <p:nvSpPr>
          <p:cNvPr id="4" name="Rectángulo 3"/>
          <p:cNvSpPr/>
          <p:nvPr/>
        </p:nvSpPr>
        <p:spPr>
          <a:xfrm>
            <a:off x="119237" y="1364886"/>
            <a:ext cx="5885778" cy="3416320"/>
          </a:xfrm>
          <a:prstGeom prst="rect">
            <a:avLst/>
          </a:prstGeom>
        </p:spPr>
        <p:txBody>
          <a:bodyPr wrap="square">
            <a:spAutoFit/>
          </a:bodyPr>
          <a:lstStyle/>
          <a:p>
            <a:r>
              <a:rPr lang="es-MX" sz="1800" dirty="0"/>
              <a:t>La fase de control es la última fase iterativa. Requiere que se muestren los productos a entregar al cliente para su aprobación. Si el cliente no aprueba o solicita un cambio específico, el equipo debe entonces volver a la fase de planificación del proyecto y ajustar el alcance para que coincida con las nuevas prestaciones requeridas. Esta fase requiere de una muy buena comunicación del director del proyecto, quien es responsable de la comunicación entre el equipo y el cliente. Esto significa establecer reuniones sobre el estado y hacer el seguimiento de las llamadas o visitas a los clientes.</a:t>
            </a:r>
            <a:endParaRPr lang="es-MX" sz="1800" dirty="0"/>
          </a:p>
        </p:txBody>
      </p:sp>
    </p:spTree>
    <p:extLst>
      <p:ext uri="{BB962C8B-B14F-4D97-AF65-F5344CB8AC3E}">
        <p14:creationId xmlns:p14="http://schemas.microsoft.com/office/powerpoint/2010/main" val="276286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
        <p:nvSpPr>
          <p:cNvPr id="3" name="Rectángulo 2"/>
          <p:cNvSpPr/>
          <p:nvPr/>
        </p:nvSpPr>
        <p:spPr>
          <a:xfrm>
            <a:off x="119237" y="1364886"/>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solidFill>
                  <a:srgbClr val="434343"/>
                </a:solidFill>
                <a:latin typeface="Lato Hairline"/>
                <a:ea typeface="Lato Hairline"/>
                <a:cs typeface="Lato Hairline"/>
                <a:sym typeface="Lato Hairline"/>
              </a:rPr>
              <a:t>Características de los ciclos de vida</a:t>
            </a:r>
            <a:r>
              <a:rPr lang="es-MX" sz="4800" dirty="0" smtClean="0">
                <a:solidFill>
                  <a:srgbClr val="434343"/>
                </a:solidFill>
                <a:latin typeface="Lato Hairline"/>
                <a:ea typeface="Lato Hairline"/>
                <a:cs typeface="Lato Hairline"/>
              </a:rPr>
              <a:t/>
            </a:r>
            <a:br>
              <a:rPr lang="es-MX" sz="4800" dirty="0" smtClean="0">
                <a:solidFill>
                  <a:srgbClr val="434343"/>
                </a:solidFill>
                <a:latin typeface="Lato Hairline"/>
                <a:ea typeface="Lato Hairline"/>
                <a:cs typeface="Lato Hairline"/>
              </a:rPr>
            </a:br>
            <a:endParaRPr lang="es-MX" sz="4800" dirty="0">
              <a:solidFill>
                <a:srgbClr val="434343"/>
              </a:solidFill>
              <a:latin typeface="Lato Hairline"/>
              <a:ea typeface="Lato Hairline"/>
              <a:cs typeface="Lato Hairline"/>
            </a:endParaRPr>
          </a:p>
        </p:txBody>
      </p:sp>
      <p:pic>
        <p:nvPicPr>
          <p:cNvPr id="5" name="Imagen 4"/>
          <p:cNvPicPr>
            <a:picLocks noChangeAspect="1"/>
          </p:cNvPicPr>
          <p:nvPr/>
        </p:nvPicPr>
        <p:blipFill rotWithShape="1">
          <a:blip r:embed="rId3"/>
          <a:srcRect l="21392" t="27121" r="27216" b="12576"/>
          <a:stretch/>
        </p:blipFill>
        <p:spPr>
          <a:xfrm>
            <a:off x="348341" y="1394443"/>
            <a:ext cx="5564579" cy="3672808"/>
          </a:xfrm>
          <a:prstGeom prst="rect">
            <a:avLst/>
          </a:prstGeom>
        </p:spPr>
      </p:pic>
    </p:spTree>
    <p:extLst>
      <p:ext uri="{BB962C8B-B14F-4D97-AF65-F5344CB8AC3E}">
        <p14:creationId xmlns:p14="http://schemas.microsoft.com/office/powerpoint/2010/main" val="2219969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18457" y="2563821"/>
            <a:ext cx="5511300" cy="857400"/>
          </a:xfrm>
          <a:prstGeom prst="rect">
            <a:avLst/>
          </a:prstGeom>
        </p:spPr>
        <p:txBody>
          <a:bodyPr spcFirstLastPara="1" wrap="square" lIns="91425" tIns="91425" rIns="91425" bIns="91425" anchor="b" anchorCtr="0">
            <a:noAutofit/>
          </a:bodyPr>
          <a:lstStyle/>
          <a:p>
            <a:pPr lvl="0"/>
            <a:r>
              <a:rPr lang="es-MX" dirty="0" smtClean="0"/>
              <a:t>Tema </a:t>
            </a:r>
            <a:r>
              <a:rPr lang="es-MX" dirty="0" smtClean="0"/>
              <a:t>3 </a:t>
            </a:r>
            <a:br>
              <a:rPr lang="es-MX" dirty="0" smtClean="0"/>
            </a:br>
            <a:r>
              <a:rPr lang="es-MX" dirty="0" smtClean="0"/>
              <a:t>Proceso de administración</a:t>
            </a:r>
            <a:endParaRPr dirty="0"/>
          </a:p>
        </p:txBody>
      </p:sp>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289318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3" name="Rectángulo 2"/>
          <p:cNvSpPr/>
          <p:nvPr/>
        </p:nvSpPr>
        <p:spPr>
          <a:xfrm>
            <a:off x="119237" y="293101"/>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endParaRPr lang="es-MX" sz="4800" dirty="0">
              <a:solidFill>
                <a:srgbClr val="434343"/>
              </a:solidFill>
              <a:latin typeface="Lato Hairline"/>
              <a:ea typeface="Lato Hairline"/>
              <a:cs typeface="Lato Hairline"/>
              <a:sym typeface="Lato Hairline"/>
            </a:endParaRPr>
          </a:p>
          <a:p>
            <a:pPr>
              <a:buClr>
                <a:srgbClr val="434343"/>
              </a:buClr>
              <a:buSzPts val="4800"/>
              <a:buFont typeface="Lato Hairline"/>
            </a:pPr>
            <a:r>
              <a:rPr lang="es-MX" sz="4800" dirty="0" smtClean="0">
                <a:solidFill>
                  <a:srgbClr val="434343"/>
                </a:solidFill>
                <a:latin typeface="Lato Hairline"/>
                <a:ea typeface="Lato Hairline"/>
                <a:cs typeface="Lato Hairline"/>
              </a:rPr>
              <a:t/>
            </a:r>
            <a:br>
              <a:rPr lang="es-MX" sz="4800" dirty="0" smtClean="0">
                <a:solidFill>
                  <a:srgbClr val="434343"/>
                </a:solidFill>
                <a:latin typeface="Lato Hairline"/>
                <a:ea typeface="Lato Hairline"/>
                <a:cs typeface="Lato Hairline"/>
              </a:rPr>
            </a:br>
            <a:r>
              <a:rPr lang="es-MX" sz="4800" b="1" dirty="0" smtClean="0">
                <a:ea typeface="Lato Hairline"/>
              </a:rPr>
              <a:t>¿Dónde se emplea?</a:t>
            </a:r>
            <a:endParaRPr lang="es-MX" sz="4800" dirty="0">
              <a:solidFill>
                <a:srgbClr val="434343"/>
              </a:solidFill>
              <a:latin typeface="Lato Hairline"/>
              <a:ea typeface="Lato Hairline"/>
              <a:cs typeface="Lato Hairline"/>
            </a:endParaRPr>
          </a:p>
        </p:txBody>
      </p:sp>
      <p:sp>
        <p:nvSpPr>
          <p:cNvPr id="4" name="Rectángulo 3"/>
          <p:cNvSpPr/>
          <p:nvPr/>
        </p:nvSpPr>
        <p:spPr>
          <a:xfrm>
            <a:off x="119236" y="1364886"/>
            <a:ext cx="6194477" cy="1200329"/>
          </a:xfrm>
          <a:prstGeom prst="rect">
            <a:avLst/>
          </a:prstGeom>
        </p:spPr>
        <p:txBody>
          <a:bodyPr wrap="square">
            <a:spAutoFit/>
          </a:bodyPr>
          <a:lstStyle/>
          <a:p>
            <a:r>
              <a:rPr lang="es-MX" sz="1800" dirty="0"/>
              <a:t>En las organizaciones, empresas o instituciones las cuales se apoyan crecientemente en la administración de proyectos para mejorar sus procesos y elevar la calidad y el valor entregados a sus clientes.</a:t>
            </a:r>
            <a:endParaRPr lang="es-MX" sz="1800" dirty="0"/>
          </a:p>
        </p:txBody>
      </p:sp>
      <p:pic>
        <p:nvPicPr>
          <p:cNvPr id="5" name="Imagen 4"/>
          <p:cNvPicPr>
            <a:picLocks noChangeAspect="1"/>
          </p:cNvPicPr>
          <p:nvPr/>
        </p:nvPicPr>
        <p:blipFill>
          <a:blip r:embed="rId3"/>
          <a:stretch>
            <a:fillRect/>
          </a:stretch>
        </p:blipFill>
        <p:spPr>
          <a:xfrm rot="20622786">
            <a:off x="37429" y="2871324"/>
            <a:ext cx="4791075" cy="952500"/>
          </a:xfrm>
          <a:prstGeom prst="rect">
            <a:avLst/>
          </a:prstGeom>
        </p:spPr>
      </p:pic>
      <p:pic>
        <p:nvPicPr>
          <p:cNvPr id="6" name="Imagen 5"/>
          <p:cNvPicPr>
            <a:picLocks noChangeAspect="1"/>
          </p:cNvPicPr>
          <p:nvPr/>
        </p:nvPicPr>
        <p:blipFill>
          <a:blip r:embed="rId4"/>
          <a:stretch>
            <a:fillRect/>
          </a:stretch>
        </p:blipFill>
        <p:spPr>
          <a:xfrm rot="604296">
            <a:off x="4308760" y="3758226"/>
            <a:ext cx="1208725" cy="933799"/>
          </a:xfrm>
          <a:prstGeom prst="rect">
            <a:avLst/>
          </a:prstGeom>
        </p:spPr>
      </p:pic>
    </p:spTree>
    <p:extLst>
      <p:ext uri="{BB962C8B-B14F-4D97-AF65-F5344CB8AC3E}">
        <p14:creationId xmlns:p14="http://schemas.microsoft.com/office/powerpoint/2010/main" val="47418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
        <p:nvSpPr>
          <p:cNvPr id="3" name="Rectángulo 2"/>
          <p:cNvSpPr/>
          <p:nvPr/>
        </p:nvSpPr>
        <p:spPr>
          <a:xfrm>
            <a:off x="4521" y="1364886"/>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solidFill>
                  <a:srgbClr val="434343"/>
                </a:solidFill>
                <a:latin typeface="Lato Hairline"/>
                <a:ea typeface="Lato Hairline"/>
                <a:cs typeface="Lato Hairline"/>
                <a:sym typeface="Lato Hairline"/>
              </a:rPr>
              <a:t>Razones para la administración de proyectos</a:t>
            </a:r>
            <a:r>
              <a:rPr lang="es-MX" sz="4800" dirty="0" smtClean="0">
                <a:solidFill>
                  <a:srgbClr val="434343"/>
                </a:solidFill>
                <a:latin typeface="Lato Hairline"/>
                <a:ea typeface="Lato Hairline"/>
                <a:cs typeface="Lato Hairline"/>
              </a:rPr>
              <a:t/>
            </a:r>
            <a:br>
              <a:rPr lang="es-MX" sz="4800" dirty="0" smtClean="0">
                <a:solidFill>
                  <a:srgbClr val="434343"/>
                </a:solidFill>
                <a:latin typeface="Lato Hairline"/>
                <a:ea typeface="Lato Hairline"/>
                <a:cs typeface="Lato Hairline"/>
              </a:rPr>
            </a:br>
            <a:endParaRPr lang="es-MX" sz="4800" dirty="0">
              <a:solidFill>
                <a:srgbClr val="434343"/>
              </a:solidFill>
              <a:latin typeface="Lato Hairline"/>
              <a:ea typeface="Lato Hairline"/>
              <a:cs typeface="Lato Hairline"/>
            </a:endParaRPr>
          </a:p>
        </p:txBody>
      </p:sp>
      <p:sp>
        <p:nvSpPr>
          <p:cNvPr id="5" name="Marcador de contenido 2"/>
          <p:cNvSpPr txBox="1">
            <a:spLocks/>
          </p:cNvSpPr>
          <p:nvPr/>
        </p:nvSpPr>
        <p:spPr>
          <a:xfrm>
            <a:off x="4521" y="1780384"/>
            <a:ext cx="6105993" cy="289326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457200">
              <a:buFont typeface="+mj-lt"/>
              <a:buAutoNum type="arabicPeriod"/>
            </a:pPr>
            <a:r>
              <a:rPr lang="es-MX" b="1" dirty="0" smtClean="0"/>
              <a:t>Resolver un problema:</a:t>
            </a:r>
            <a:r>
              <a:rPr lang="es-MX" dirty="0" smtClean="0"/>
              <a:t> Actividades, procesos o funciones que en la actualidad o en el futuro no satisfacen los estándares de desempeño o las expectativas y para lo cual es necesario emprender un proyecto de desarrollo de software.</a:t>
            </a:r>
          </a:p>
          <a:p>
            <a:pPr marL="457200" indent="-457200">
              <a:buFont typeface="+mj-lt"/>
              <a:buAutoNum type="arabicPeriod"/>
            </a:pPr>
            <a:endParaRPr lang="es-MX" dirty="0" smtClean="0"/>
          </a:p>
          <a:p>
            <a:pPr marL="457200" indent="-457200">
              <a:buFont typeface="+mj-lt"/>
              <a:buAutoNum type="arabicPeriod"/>
            </a:pPr>
            <a:r>
              <a:rPr lang="es-MX" b="1" dirty="0" smtClean="0"/>
              <a:t>Aprovechar una oportunidad:</a:t>
            </a:r>
            <a:r>
              <a:rPr lang="es-MX" dirty="0" smtClean="0"/>
              <a:t> Un cambio para ampliar o mejorar el rendimiento económico de la organización y su competitividad en el mercado en el cual se desenvuelve.</a:t>
            </a:r>
          </a:p>
          <a:p>
            <a:pPr marL="457200" indent="-457200">
              <a:buFont typeface="+mj-lt"/>
              <a:buAutoNum type="arabicPeriod"/>
            </a:pPr>
            <a:endParaRPr lang="es-MX" dirty="0" smtClean="0"/>
          </a:p>
          <a:p>
            <a:pPr marL="457200" indent="-457200">
              <a:buFont typeface="+mj-lt"/>
              <a:buAutoNum type="arabicPeriod"/>
            </a:pPr>
            <a:r>
              <a:rPr lang="es-MX" b="1" dirty="0" smtClean="0"/>
              <a:t>Dar respuestas a ejecutivos:</a:t>
            </a:r>
            <a:r>
              <a:rPr lang="es-MX" dirty="0" smtClean="0"/>
              <a:t> Proporcionar información en respuesta a órdenes, solicitudes o mandatos provenientes de una autoridad legislativa o administrativa  de la organización</a:t>
            </a:r>
            <a:endParaRPr lang="es-MX" dirty="0"/>
          </a:p>
        </p:txBody>
      </p:sp>
    </p:spTree>
    <p:extLst>
      <p:ext uri="{BB962C8B-B14F-4D97-AF65-F5344CB8AC3E}">
        <p14:creationId xmlns:p14="http://schemas.microsoft.com/office/powerpoint/2010/main" val="2148806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
        <p:nvSpPr>
          <p:cNvPr id="3" name="Rectángulo 2"/>
          <p:cNvSpPr/>
          <p:nvPr/>
        </p:nvSpPr>
        <p:spPr>
          <a:xfrm>
            <a:off x="119237" y="6414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solidFill>
                  <a:srgbClr val="434343"/>
                </a:solidFill>
                <a:latin typeface="Lato Hairline"/>
                <a:ea typeface="Lato Hairline"/>
                <a:cs typeface="Lato Hairline"/>
                <a:sym typeface="Lato Hairline"/>
              </a:rPr>
              <a:t>Proceso de administración de proyectos de T.I.</a:t>
            </a:r>
            <a:endParaRPr lang="es-MX" sz="4800" dirty="0">
              <a:solidFill>
                <a:srgbClr val="434343"/>
              </a:solidFill>
              <a:latin typeface="Lato Hairline"/>
              <a:ea typeface="Lato Hairline"/>
              <a:cs typeface="Lato Hairline"/>
            </a:endParaRPr>
          </a:p>
        </p:txBody>
      </p:sp>
      <p:pic>
        <p:nvPicPr>
          <p:cNvPr id="8" name="Imagen 7"/>
          <p:cNvPicPr>
            <a:picLocks noChangeAspect="1"/>
          </p:cNvPicPr>
          <p:nvPr/>
        </p:nvPicPr>
        <p:blipFill>
          <a:blip r:embed="rId3"/>
          <a:stretch>
            <a:fillRect/>
          </a:stretch>
        </p:blipFill>
        <p:spPr>
          <a:xfrm>
            <a:off x="798286" y="1384293"/>
            <a:ext cx="4495190" cy="3486158"/>
          </a:xfrm>
          <a:prstGeom prst="rect">
            <a:avLst/>
          </a:prstGeom>
        </p:spPr>
      </p:pic>
    </p:spTree>
    <p:extLst>
      <p:ext uri="{BB962C8B-B14F-4D97-AF65-F5344CB8AC3E}">
        <p14:creationId xmlns:p14="http://schemas.microsoft.com/office/powerpoint/2010/main" val="1716122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Elementos de la AP</a:t>
            </a:r>
            <a:endParaRPr dirty="0"/>
          </a:p>
        </p:txBody>
      </p:sp>
      <p:sp>
        <p:nvSpPr>
          <p:cNvPr id="194" name="Shape 19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191" name="Shape 191"/>
          <p:cNvSpPr/>
          <p:nvPr/>
        </p:nvSpPr>
        <p:spPr>
          <a:xfrm>
            <a:off x="103475" y="2513578"/>
            <a:ext cx="1816800" cy="1495800"/>
          </a:xfrm>
          <a:prstGeom prst="homePlate">
            <a:avLst>
              <a:gd name="adj" fmla="val 30129"/>
            </a:avLst>
          </a:prstGeom>
          <a:solidFill>
            <a:srgbClr val="EFEFE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666666"/>
                </a:solidFill>
                <a:latin typeface="Lato Light"/>
                <a:ea typeface="Lato Light"/>
                <a:cs typeface="Lato Light"/>
                <a:sym typeface="Lato Light"/>
              </a:rPr>
              <a:t>Capacidad</a:t>
            </a:r>
            <a:endParaRPr dirty="0">
              <a:solidFill>
                <a:srgbClr val="666666"/>
              </a:solidFill>
              <a:latin typeface="Lato Light"/>
              <a:ea typeface="Lato Light"/>
              <a:cs typeface="Lato Light"/>
              <a:sym typeface="Lato Light"/>
            </a:endParaRPr>
          </a:p>
        </p:txBody>
      </p:sp>
      <p:sp>
        <p:nvSpPr>
          <p:cNvPr id="192" name="Shape 192"/>
          <p:cNvSpPr/>
          <p:nvPr/>
        </p:nvSpPr>
        <p:spPr>
          <a:xfrm>
            <a:off x="1550407"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666666"/>
                </a:solidFill>
                <a:latin typeface="Lato Light"/>
                <a:ea typeface="Lato Light"/>
                <a:cs typeface="Lato Light"/>
                <a:sym typeface="Lato Light"/>
              </a:rPr>
              <a:t>Control</a:t>
            </a:r>
            <a:endParaRPr dirty="0">
              <a:solidFill>
                <a:srgbClr val="666666"/>
              </a:solidFill>
              <a:latin typeface="Lato Light"/>
              <a:ea typeface="Lato Light"/>
              <a:cs typeface="Lato Light"/>
              <a:sym typeface="Lato Light"/>
            </a:endParaRPr>
          </a:p>
        </p:txBody>
      </p:sp>
      <p:sp>
        <p:nvSpPr>
          <p:cNvPr id="193" name="Shape 193"/>
          <p:cNvSpPr/>
          <p:nvPr/>
        </p:nvSpPr>
        <p:spPr>
          <a:xfrm>
            <a:off x="3014889"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00" dirty="0" smtClean="0">
                <a:solidFill>
                  <a:srgbClr val="666666"/>
                </a:solidFill>
                <a:latin typeface="Lato Light"/>
                <a:ea typeface="Lato Light"/>
                <a:cs typeface="Lato Light"/>
                <a:sym typeface="Lato Light"/>
              </a:rPr>
              <a:t>Comunicación</a:t>
            </a:r>
            <a:endParaRPr sz="900" dirty="0">
              <a:solidFill>
                <a:srgbClr val="666666"/>
              </a:solidFill>
              <a:latin typeface="Lato Light"/>
              <a:ea typeface="Lato Light"/>
              <a:cs typeface="Lato Light"/>
              <a:sym typeface="Lato Light"/>
            </a:endParaRPr>
          </a:p>
        </p:txBody>
      </p:sp>
      <p:sp>
        <p:nvSpPr>
          <p:cNvPr id="8" name="Shape 193"/>
          <p:cNvSpPr/>
          <p:nvPr/>
        </p:nvSpPr>
        <p:spPr>
          <a:xfrm>
            <a:off x="4479371"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666666"/>
                </a:solidFill>
                <a:latin typeface="Lato Light"/>
                <a:ea typeface="Lato Light"/>
                <a:cs typeface="Lato Light"/>
                <a:sym typeface="Lato Light"/>
              </a:rPr>
              <a:t>Costos</a:t>
            </a:r>
            <a:endParaRPr dirty="0">
              <a:solidFill>
                <a:srgbClr val="666666"/>
              </a:solidFill>
              <a:latin typeface="Lato Light"/>
              <a:ea typeface="Lato Light"/>
              <a:cs typeface="Lato Light"/>
              <a:sym typeface="Lato Light"/>
            </a:endParaRPr>
          </a:p>
        </p:txBody>
      </p:sp>
      <p:sp>
        <p:nvSpPr>
          <p:cNvPr id="9" name="Shape 193"/>
          <p:cNvSpPr/>
          <p:nvPr/>
        </p:nvSpPr>
        <p:spPr>
          <a:xfrm>
            <a:off x="5943853" y="2513578"/>
            <a:ext cx="1851900" cy="1495800"/>
          </a:xfrm>
          <a:prstGeom prst="chevron">
            <a:avLst>
              <a:gd name="adj" fmla="val 29853"/>
            </a:avLst>
          </a:prstGeom>
          <a:solidFill>
            <a:srgbClr val="EFEFE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100" dirty="0" smtClean="0">
                <a:solidFill>
                  <a:srgbClr val="666666"/>
                </a:solidFill>
                <a:latin typeface="Lato Light"/>
                <a:ea typeface="Lato Light"/>
                <a:cs typeface="Lato Light"/>
                <a:sym typeface="Lato Light"/>
              </a:rPr>
              <a:t>Ventaja competitiva</a:t>
            </a:r>
            <a:endParaRPr sz="1100" dirty="0">
              <a:solidFill>
                <a:srgbClr val="666666"/>
              </a:solidFill>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390698" y="1446416"/>
            <a:ext cx="5744095" cy="150316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600" dirty="0" smtClean="0">
                <a:solidFill>
                  <a:srgbClr val="1155CC"/>
                </a:solidFill>
              </a:rPr>
              <a:t>1.</a:t>
            </a:r>
            <a:r>
              <a:rPr lang="es-MX" sz="3600" dirty="0">
                <a:solidFill>
                  <a:srgbClr val="1155CC"/>
                </a:solidFill>
              </a:rPr>
              <a:t>Tema 1: ¿Qué es la administración de proyectos?</a:t>
            </a:r>
            <a:endParaRPr sz="3600" dirty="0">
              <a:solidFill>
                <a:srgbClr val="1155CC"/>
              </a:solidFill>
            </a:endParaRPr>
          </a:p>
        </p:txBody>
      </p:sp>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sp>
        <p:nvSpPr>
          <p:cNvPr id="8" name="Título 1"/>
          <p:cNvSpPr>
            <a:spLocks noGrp="1"/>
          </p:cNvSpPr>
          <p:nvPr>
            <p:ph type="title"/>
          </p:nvPr>
        </p:nvSpPr>
        <p:spPr>
          <a:xfrm>
            <a:off x="0" y="556800"/>
            <a:ext cx="9720072" cy="1499616"/>
          </a:xfrm>
        </p:spPr>
        <p:txBody>
          <a:bodyPr>
            <a:normAutofit fontScale="90000"/>
          </a:bodyPr>
          <a:lstStyle/>
          <a:p>
            <a:r>
              <a:rPr lang="es-MX" dirty="0">
                <a:solidFill>
                  <a:schemeClr val="tx1"/>
                </a:solidFill>
              </a:rPr>
              <a:t>E</a:t>
            </a:r>
            <a:r>
              <a:rPr lang="es-MX" dirty="0" smtClean="0">
                <a:solidFill>
                  <a:schemeClr val="tx1"/>
                </a:solidFill>
              </a:rPr>
              <a:t>lementos </a:t>
            </a:r>
            <a:r>
              <a:rPr lang="es-MX" dirty="0">
                <a:solidFill>
                  <a:schemeClr val="tx1"/>
                </a:solidFill>
              </a:rPr>
              <a:t>por los cuales se da la administración de </a:t>
            </a:r>
            <a:r>
              <a:rPr lang="es-MX" dirty="0" smtClean="0">
                <a:solidFill>
                  <a:schemeClr val="tx1"/>
                </a:solidFill>
              </a:rPr>
              <a:t>proyectos:</a:t>
            </a:r>
            <a:br>
              <a:rPr lang="es-MX" dirty="0" smtClean="0">
                <a:solidFill>
                  <a:schemeClr val="tx1"/>
                </a:solidFill>
              </a:rPr>
            </a:br>
            <a:r>
              <a:rPr lang="es-MX" b="1" dirty="0" smtClean="0">
                <a:solidFill>
                  <a:schemeClr val="tx1"/>
                </a:solidFill>
              </a:rPr>
              <a:t>capacidad:</a:t>
            </a:r>
            <a:endParaRPr lang="es-MX" b="1" dirty="0">
              <a:solidFill>
                <a:schemeClr val="tx1"/>
              </a:solidFill>
            </a:endParaRPr>
          </a:p>
        </p:txBody>
      </p:sp>
      <p:sp>
        <p:nvSpPr>
          <p:cNvPr id="10" name="Marcador de contenido 2"/>
          <p:cNvSpPr txBox="1">
            <a:spLocks/>
          </p:cNvSpPr>
          <p:nvPr/>
        </p:nvSpPr>
        <p:spPr>
          <a:xfrm>
            <a:off x="-359145" y="2362200"/>
            <a:ext cx="3568654" cy="402336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s-VE" dirty="0" smtClean="0">
                <a:solidFill>
                  <a:schemeClr val="tx1"/>
                </a:solidFill>
              </a:rPr>
              <a:t>Las acciones que una empresa pueda emprender en un mercado globalizado necesita está influenciado por la capacidad que ésta tenga para responder a las necesidades de cientos, miles o millones de clientes. </a:t>
            </a:r>
            <a:endParaRPr lang="es-MX" dirty="0" smtClean="0">
              <a:solidFill>
                <a:schemeClr val="tx1"/>
              </a:solidFill>
            </a:endParaRPr>
          </a:p>
          <a:p>
            <a:endParaRPr lang="es-MX" dirty="0"/>
          </a:p>
        </p:txBody>
      </p:sp>
      <p:pic>
        <p:nvPicPr>
          <p:cNvPr id="11" name="Imagen 10"/>
          <p:cNvPicPr>
            <a:picLocks noChangeAspect="1"/>
          </p:cNvPicPr>
          <p:nvPr/>
        </p:nvPicPr>
        <p:blipFill>
          <a:blip r:embed="rId3"/>
          <a:stretch>
            <a:fillRect/>
          </a:stretch>
        </p:blipFill>
        <p:spPr>
          <a:xfrm>
            <a:off x="3209509" y="2056416"/>
            <a:ext cx="2887015" cy="2164080"/>
          </a:xfrm>
          <a:prstGeom prst="rect">
            <a:avLst/>
          </a:prstGeom>
        </p:spPr>
      </p:pic>
    </p:spTree>
    <p:extLst>
      <p:ext uri="{BB962C8B-B14F-4D97-AF65-F5344CB8AC3E}">
        <p14:creationId xmlns:p14="http://schemas.microsoft.com/office/powerpoint/2010/main" val="4142100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
        <p:nvSpPr>
          <p:cNvPr id="5" name="Título 1"/>
          <p:cNvSpPr>
            <a:spLocks noGrp="1"/>
          </p:cNvSpPr>
          <p:nvPr>
            <p:ph type="title"/>
          </p:nvPr>
        </p:nvSpPr>
        <p:spPr>
          <a:xfrm>
            <a:off x="95250" y="676942"/>
            <a:ext cx="8134350" cy="1284732"/>
          </a:xfrm>
        </p:spPr>
        <p:txBody>
          <a:bodyPr>
            <a:noAutofit/>
          </a:bodyPr>
          <a:lstStyle/>
          <a:p>
            <a:r>
              <a:rPr lang="es-MX" sz="4000" dirty="0">
                <a:solidFill>
                  <a:schemeClr val="tx1"/>
                </a:solidFill>
              </a:rPr>
              <a:t>E</a:t>
            </a:r>
            <a:r>
              <a:rPr lang="es-MX" sz="4000" dirty="0" smtClean="0">
                <a:solidFill>
                  <a:schemeClr val="tx1"/>
                </a:solidFill>
              </a:rPr>
              <a:t>lementos </a:t>
            </a:r>
            <a:r>
              <a:rPr lang="es-MX" sz="4000" dirty="0">
                <a:solidFill>
                  <a:schemeClr val="tx1"/>
                </a:solidFill>
              </a:rPr>
              <a:t>por los cuales se da la administración de proyectos:</a:t>
            </a:r>
            <a:br>
              <a:rPr lang="es-MX" sz="4000" dirty="0">
                <a:solidFill>
                  <a:schemeClr val="tx1"/>
                </a:solidFill>
              </a:rPr>
            </a:br>
            <a:r>
              <a:rPr lang="es-MX" sz="4000" b="1" dirty="0" smtClean="0">
                <a:solidFill>
                  <a:schemeClr val="tx1"/>
                </a:solidFill>
              </a:rPr>
              <a:t>control:</a:t>
            </a:r>
            <a:endParaRPr lang="es-MX" sz="4000" b="1" dirty="0">
              <a:solidFill>
                <a:schemeClr val="tx1"/>
              </a:solidFill>
            </a:endParaRPr>
          </a:p>
        </p:txBody>
      </p:sp>
      <p:sp>
        <p:nvSpPr>
          <p:cNvPr id="6" name="Marcador de contenido 2"/>
          <p:cNvSpPr txBox="1">
            <a:spLocks/>
          </p:cNvSpPr>
          <p:nvPr/>
        </p:nvSpPr>
        <p:spPr>
          <a:xfrm>
            <a:off x="-294401" y="1696658"/>
            <a:ext cx="7486651" cy="344684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s-VE" dirty="0" smtClean="0">
                <a:solidFill>
                  <a:schemeClr val="tx1"/>
                </a:solidFill>
              </a:rPr>
              <a:t>El control de las operaciones y la administración se relaciona con los sistemas de información</a:t>
            </a:r>
            <a:r>
              <a:rPr lang="es-VE" dirty="0" smtClean="0"/>
              <a:t>. </a:t>
            </a:r>
            <a:endParaRPr lang="es-MX" dirty="0" smtClean="0"/>
          </a:p>
          <a:p>
            <a:endParaRPr lang="es-MX" dirty="0"/>
          </a:p>
        </p:txBody>
      </p:sp>
      <p:pic>
        <p:nvPicPr>
          <p:cNvPr id="7" name="Imagen 6"/>
          <p:cNvPicPr>
            <a:picLocks noChangeAspect="1"/>
          </p:cNvPicPr>
          <p:nvPr/>
        </p:nvPicPr>
        <p:blipFill>
          <a:blip r:embed="rId3"/>
          <a:stretch>
            <a:fillRect/>
          </a:stretch>
        </p:blipFill>
        <p:spPr>
          <a:xfrm rot="21201851">
            <a:off x="3563801" y="2649371"/>
            <a:ext cx="2566992" cy="2137021"/>
          </a:xfrm>
          <a:prstGeom prst="rect">
            <a:avLst/>
          </a:prstGeom>
        </p:spPr>
      </p:pic>
      <p:pic>
        <p:nvPicPr>
          <p:cNvPr id="9" name="Imagen 8"/>
          <p:cNvPicPr>
            <a:picLocks noChangeAspect="1"/>
          </p:cNvPicPr>
          <p:nvPr/>
        </p:nvPicPr>
        <p:blipFill>
          <a:blip r:embed="rId4"/>
          <a:stretch>
            <a:fillRect/>
          </a:stretch>
        </p:blipFill>
        <p:spPr>
          <a:xfrm rot="590527">
            <a:off x="244350" y="2750285"/>
            <a:ext cx="3004881" cy="2003254"/>
          </a:xfrm>
          <a:prstGeom prst="rect">
            <a:avLst/>
          </a:prstGeom>
        </p:spPr>
      </p:pic>
    </p:spTree>
    <p:extLst>
      <p:ext uri="{BB962C8B-B14F-4D97-AF65-F5344CB8AC3E}">
        <p14:creationId xmlns:p14="http://schemas.microsoft.com/office/powerpoint/2010/main" val="1999194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32</a:t>
            </a:fld>
            <a:endParaRPr/>
          </a:p>
        </p:txBody>
      </p:sp>
      <p:sp>
        <p:nvSpPr>
          <p:cNvPr id="5" name="Título 1"/>
          <p:cNvSpPr>
            <a:spLocks noGrp="1"/>
          </p:cNvSpPr>
          <p:nvPr>
            <p:ph type="title"/>
          </p:nvPr>
        </p:nvSpPr>
        <p:spPr>
          <a:xfrm>
            <a:off x="262128" y="1118616"/>
            <a:ext cx="7738872" cy="957834"/>
          </a:xfrm>
        </p:spPr>
        <p:txBody>
          <a:bodyPr>
            <a:normAutofit fontScale="90000"/>
          </a:bodyPr>
          <a:lstStyle/>
          <a:p>
            <a:r>
              <a:rPr lang="es-MX" dirty="0">
                <a:solidFill>
                  <a:schemeClr val="tx1"/>
                </a:solidFill>
              </a:rPr>
              <a:t>E</a:t>
            </a:r>
            <a:r>
              <a:rPr lang="es-MX" dirty="0" smtClean="0">
                <a:solidFill>
                  <a:schemeClr val="tx1"/>
                </a:solidFill>
              </a:rPr>
              <a:t>lementos </a:t>
            </a:r>
            <a:r>
              <a:rPr lang="es-MX" dirty="0">
                <a:solidFill>
                  <a:schemeClr val="tx1"/>
                </a:solidFill>
              </a:rPr>
              <a:t>por los cuales se da la administración de proyectos:</a:t>
            </a:r>
            <a:br>
              <a:rPr lang="es-MX" dirty="0">
                <a:solidFill>
                  <a:schemeClr val="tx1"/>
                </a:solidFill>
              </a:rPr>
            </a:br>
            <a:r>
              <a:rPr lang="es-MX" b="1" dirty="0" smtClean="0">
                <a:solidFill>
                  <a:schemeClr val="tx1"/>
                </a:solidFill>
              </a:rPr>
              <a:t>comunicación:</a:t>
            </a:r>
            <a:endParaRPr lang="es-MX" b="1" dirty="0">
              <a:solidFill>
                <a:schemeClr val="tx1"/>
              </a:solidFill>
            </a:endParaRPr>
          </a:p>
        </p:txBody>
      </p:sp>
      <p:sp>
        <p:nvSpPr>
          <p:cNvPr id="6" name="Marcador de contenido 2"/>
          <p:cNvSpPr txBox="1">
            <a:spLocks/>
          </p:cNvSpPr>
          <p:nvPr/>
        </p:nvSpPr>
        <p:spPr>
          <a:xfrm>
            <a:off x="4383619" y="2720687"/>
            <a:ext cx="2531531" cy="256979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s-VE" dirty="0" smtClean="0">
                <a:solidFill>
                  <a:schemeClr val="tx1"/>
                </a:solidFill>
              </a:rPr>
              <a:t>Los sistemas de información amplían la comunicación entre distintas aplicaciones y facilitan su integración.</a:t>
            </a:r>
            <a:endParaRPr lang="es-MX" dirty="0" smtClean="0">
              <a:solidFill>
                <a:schemeClr val="tx1"/>
              </a:solidFill>
            </a:endParaRPr>
          </a:p>
          <a:p>
            <a:endParaRPr lang="es-MX" dirty="0"/>
          </a:p>
        </p:txBody>
      </p:sp>
      <p:pic>
        <p:nvPicPr>
          <p:cNvPr id="7" name="Picture 2" descr="Resultado de imagen para comunic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28" y="2473037"/>
            <a:ext cx="4277009" cy="185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84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33</a:t>
            </a:fld>
            <a:endParaRPr/>
          </a:p>
        </p:txBody>
      </p:sp>
      <p:sp>
        <p:nvSpPr>
          <p:cNvPr id="3" name="Rectángulo 2"/>
          <p:cNvSpPr/>
          <p:nvPr/>
        </p:nvSpPr>
        <p:spPr>
          <a:xfrm>
            <a:off x="119237" y="1441544"/>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t>Elementos </a:t>
            </a:r>
            <a:r>
              <a:rPr lang="es-MX" sz="4800" dirty="0"/>
              <a:t>por los cuales se da la administración de proyectos:</a:t>
            </a:r>
            <a:br>
              <a:rPr lang="es-MX" sz="4800" dirty="0"/>
            </a:br>
            <a:r>
              <a:rPr lang="es-MX" sz="4800" b="1" dirty="0"/>
              <a:t>costos:</a:t>
            </a:r>
            <a:endParaRPr lang="es-MX" sz="4800" dirty="0">
              <a:solidFill>
                <a:srgbClr val="434343"/>
              </a:solidFill>
              <a:latin typeface="Lato Hairline"/>
              <a:ea typeface="Lato Hairline"/>
              <a:cs typeface="Lato Hairline"/>
            </a:endParaRPr>
          </a:p>
        </p:txBody>
      </p:sp>
      <p:sp>
        <p:nvSpPr>
          <p:cNvPr id="5" name="Marcador de contenido 2"/>
          <p:cNvSpPr txBox="1">
            <a:spLocks/>
          </p:cNvSpPr>
          <p:nvPr/>
        </p:nvSpPr>
        <p:spPr>
          <a:xfrm>
            <a:off x="-179485" y="2417344"/>
            <a:ext cx="1989235" cy="1600201"/>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s-VE" dirty="0" smtClean="0">
                <a:solidFill>
                  <a:schemeClr val="tx1"/>
                </a:solidFill>
              </a:rPr>
              <a:t>Los sistemas de información juegan un papel importante en la vigilancia y reducción de los costos de operación.</a:t>
            </a:r>
            <a:endParaRPr lang="es-MX" dirty="0" smtClean="0">
              <a:solidFill>
                <a:schemeClr val="tx1"/>
              </a:solidFill>
            </a:endParaRPr>
          </a:p>
          <a:p>
            <a:endParaRPr lang="es-MX" dirty="0"/>
          </a:p>
        </p:txBody>
      </p:sp>
      <p:pic>
        <p:nvPicPr>
          <p:cNvPr id="6" name="Imagen 5"/>
          <p:cNvPicPr>
            <a:picLocks noChangeAspect="1"/>
          </p:cNvPicPr>
          <p:nvPr/>
        </p:nvPicPr>
        <p:blipFill>
          <a:blip r:embed="rId3"/>
          <a:stretch>
            <a:fillRect/>
          </a:stretch>
        </p:blipFill>
        <p:spPr>
          <a:xfrm>
            <a:off x="2038351" y="2272541"/>
            <a:ext cx="3970830" cy="1771601"/>
          </a:xfrm>
          <a:prstGeom prst="rect">
            <a:avLst/>
          </a:prstGeom>
        </p:spPr>
      </p:pic>
    </p:spTree>
    <p:extLst>
      <p:ext uri="{BB962C8B-B14F-4D97-AF65-F5344CB8AC3E}">
        <p14:creationId xmlns:p14="http://schemas.microsoft.com/office/powerpoint/2010/main" val="529531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34</a:t>
            </a:fld>
            <a:endParaRPr/>
          </a:p>
        </p:txBody>
      </p:sp>
      <p:sp>
        <p:nvSpPr>
          <p:cNvPr id="3" name="Rectángulo 2"/>
          <p:cNvSpPr/>
          <p:nvPr/>
        </p:nvSpPr>
        <p:spPr>
          <a:xfrm>
            <a:off x="220837" y="1384293"/>
            <a:ext cx="9024763" cy="830997"/>
          </a:xfrm>
          <a:prstGeom prst="rect">
            <a:avLst/>
          </a:prstGeom>
          <a:noFill/>
          <a:ln>
            <a:noFill/>
          </a:ln>
        </p:spPr>
        <p:txBody>
          <a:bodyPr spcFirstLastPara="1" wrap="square" lIns="91425" tIns="91425" rIns="91425" bIns="91425" anchor="b" anchorCtr="0">
            <a:noAutofit/>
          </a:bodyPr>
          <a:lstStyle/>
          <a:p>
            <a:pPr>
              <a:buClr>
                <a:srgbClr val="434343"/>
              </a:buClr>
              <a:buSzPts val="4800"/>
              <a:buFont typeface="Lato Hairline"/>
            </a:pPr>
            <a:r>
              <a:rPr lang="es-MX" sz="4800" dirty="0" smtClean="0"/>
              <a:t>Elementos </a:t>
            </a:r>
            <a:r>
              <a:rPr lang="es-MX" sz="4800" dirty="0"/>
              <a:t>por los cuales se da la administración de proyectos:</a:t>
            </a:r>
            <a:br>
              <a:rPr lang="es-MX" sz="4800" dirty="0"/>
            </a:br>
            <a:r>
              <a:rPr lang="es-MX" sz="4800" b="1" dirty="0"/>
              <a:t>ventaja competitiva:</a:t>
            </a:r>
            <a:endParaRPr lang="es-MX" sz="4800" dirty="0">
              <a:solidFill>
                <a:srgbClr val="434343"/>
              </a:solidFill>
              <a:latin typeface="Lato Hairline"/>
              <a:ea typeface="Lato Hairline"/>
              <a:cs typeface="Lato Hairline"/>
            </a:endParaRPr>
          </a:p>
        </p:txBody>
      </p:sp>
      <p:sp>
        <p:nvSpPr>
          <p:cNvPr id="5" name="Marcador de contenido 2"/>
          <p:cNvSpPr txBox="1">
            <a:spLocks/>
          </p:cNvSpPr>
          <p:nvPr/>
        </p:nvSpPr>
        <p:spPr>
          <a:xfrm>
            <a:off x="0" y="2149071"/>
            <a:ext cx="6728114" cy="25908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s-VE" dirty="0" smtClean="0">
                <a:solidFill>
                  <a:schemeClr val="tx1"/>
                </a:solidFill>
              </a:rPr>
              <a:t>Una organización puede ganar ventaja competitiva a través de sus sistemas de información</a:t>
            </a:r>
            <a:endParaRPr lang="es-MX" dirty="0" smtClean="0">
              <a:solidFill>
                <a:schemeClr val="tx1"/>
              </a:solidFill>
            </a:endParaRPr>
          </a:p>
          <a:p>
            <a:endParaRPr lang="es-MX" dirty="0"/>
          </a:p>
        </p:txBody>
      </p:sp>
      <p:pic>
        <p:nvPicPr>
          <p:cNvPr id="6" name="Imagen 5"/>
          <p:cNvPicPr>
            <a:picLocks noChangeAspect="1"/>
          </p:cNvPicPr>
          <p:nvPr/>
        </p:nvPicPr>
        <p:blipFill>
          <a:blip r:embed="rId3"/>
          <a:stretch>
            <a:fillRect/>
          </a:stretch>
        </p:blipFill>
        <p:spPr>
          <a:xfrm rot="20666289">
            <a:off x="131110" y="3111044"/>
            <a:ext cx="2248048" cy="1284599"/>
          </a:xfrm>
          <a:prstGeom prst="rect">
            <a:avLst/>
          </a:prstGeom>
        </p:spPr>
      </p:pic>
      <p:pic>
        <p:nvPicPr>
          <p:cNvPr id="7" name="Imagen 6"/>
          <p:cNvPicPr>
            <a:picLocks noChangeAspect="1"/>
          </p:cNvPicPr>
          <p:nvPr/>
        </p:nvPicPr>
        <p:blipFill>
          <a:blip r:embed="rId4"/>
          <a:stretch>
            <a:fillRect/>
          </a:stretch>
        </p:blipFill>
        <p:spPr>
          <a:xfrm>
            <a:off x="4010631" y="2980068"/>
            <a:ext cx="1445174" cy="1445174"/>
          </a:xfrm>
          <a:prstGeom prst="rect">
            <a:avLst/>
          </a:prstGeom>
        </p:spPr>
      </p:pic>
    </p:spTree>
    <p:extLst>
      <p:ext uri="{BB962C8B-B14F-4D97-AF65-F5344CB8AC3E}">
        <p14:creationId xmlns:p14="http://schemas.microsoft.com/office/powerpoint/2010/main" val="4190716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
        <p:nvSpPr>
          <p:cNvPr id="5" name="Título 1"/>
          <p:cNvSpPr txBox="1">
            <a:spLocks/>
          </p:cNvSpPr>
          <p:nvPr/>
        </p:nvSpPr>
        <p:spPr>
          <a:xfrm>
            <a:off x="307002" y="572153"/>
            <a:ext cx="7504611" cy="1499616"/>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lvl="1"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r>
              <a:rPr lang="es-MX" sz="4400" dirty="0" smtClean="0"/>
              <a:t>Conceptos básicos </a:t>
            </a:r>
            <a:br>
              <a:rPr lang="es-MX" sz="4400" dirty="0" smtClean="0"/>
            </a:br>
            <a:r>
              <a:rPr lang="es-MX" sz="4400" dirty="0" smtClean="0"/>
              <a:t>¿Qué es la administración de proyectos?</a:t>
            </a:r>
            <a:endParaRPr lang="es-MX" sz="4400" dirty="0"/>
          </a:p>
        </p:txBody>
      </p:sp>
      <p:sp>
        <p:nvSpPr>
          <p:cNvPr id="6" name="Marcador de contenido 2"/>
          <p:cNvSpPr txBox="1">
            <a:spLocks/>
          </p:cNvSpPr>
          <p:nvPr/>
        </p:nvSpPr>
        <p:spPr>
          <a:xfrm>
            <a:off x="496390" y="2428853"/>
            <a:ext cx="4349932" cy="130628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1pPr>
            <a:lvl2pPr marL="914400" marR="0" lvl="1"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chemeClr val="dk2"/>
              </a:buClr>
              <a:buSzPts val="1400"/>
              <a:buFont typeface="Lato Light"/>
              <a:buNone/>
              <a:defRPr sz="1400" b="0" i="0" u="none" strike="noStrike" cap="none">
                <a:solidFill>
                  <a:schemeClr val="dk2"/>
                </a:solidFill>
                <a:latin typeface="Lato Light"/>
                <a:ea typeface="Lato Light"/>
                <a:cs typeface="Lato Light"/>
                <a:sym typeface="Lato Light"/>
              </a:defRPr>
            </a:lvl9pPr>
          </a:lstStyle>
          <a:p>
            <a:pPr algn="just"/>
            <a:r>
              <a:rPr lang="es-MX" sz="2000" dirty="0" smtClean="0"/>
              <a:t>La </a:t>
            </a:r>
            <a:r>
              <a:rPr lang="es-MX" sz="2000" b="1" dirty="0" smtClean="0"/>
              <a:t>administración de proyectos</a:t>
            </a:r>
            <a:r>
              <a:rPr lang="es-MX" sz="2000" dirty="0" smtClean="0"/>
              <a:t> es una metodología usada a nivel mundial, por empresas e instituciones para alcanzar objetivos en un tiempo determinado. </a:t>
            </a:r>
            <a:endParaRPr lang="es-MX" sz="2000" dirty="0"/>
          </a:p>
        </p:txBody>
      </p:sp>
      <p:pic>
        <p:nvPicPr>
          <p:cNvPr id="7" name="Imagen 6"/>
          <p:cNvPicPr>
            <a:picLocks noChangeAspect="1"/>
          </p:cNvPicPr>
          <p:nvPr/>
        </p:nvPicPr>
        <p:blipFill>
          <a:blip r:embed="rId3"/>
          <a:stretch>
            <a:fillRect/>
          </a:stretch>
        </p:blipFill>
        <p:spPr>
          <a:xfrm>
            <a:off x="6772781" y="1658983"/>
            <a:ext cx="2256503" cy="2354863"/>
          </a:xfrm>
          <a:prstGeom prst="ellipse">
            <a:avLst/>
          </a:prstGeom>
          <a:ln>
            <a:noFill/>
          </a:ln>
          <a:effectLst>
            <a:softEdge rad="112500"/>
          </a:effectLst>
        </p:spPr>
      </p:pic>
    </p:spTree>
    <p:extLst>
      <p:ext uri="{BB962C8B-B14F-4D97-AF65-F5344CB8AC3E}">
        <p14:creationId xmlns:p14="http://schemas.microsoft.com/office/powerpoint/2010/main" val="315649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Shape 103"/>
          <p:cNvSpPr/>
          <p:nvPr/>
        </p:nvSpPr>
        <p:spPr>
          <a:xfrm>
            <a:off x="4752245" y="839202"/>
            <a:ext cx="1343513" cy="1361401"/>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4" name="Shape 104"/>
          <p:cNvSpPr/>
          <p:nvPr/>
        </p:nvSpPr>
        <p:spPr>
          <a:xfrm rot="1472949">
            <a:off x="3530682" y="1518930"/>
            <a:ext cx="785493" cy="76515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5" name="Shape 105"/>
          <p:cNvSpPr/>
          <p:nvPr/>
        </p:nvSpPr>
        <p:spPr>
          <a:xfrm>
            <a:off x="4492396" y="709100"/>
            <a:ext cx="343890" cy="334173"/>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6" name="Shape 106"/>
          <p:cNvSpPr/>
          <p:nvPr/>
        </p:nvSpPr>
        <p:spPr>
          <a:xfrm rot="2487341">
            <a:off x="4271227" y="2225434"/>
            <a:ext cx="244676" cy="2377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6D9EEB"/>
              </a:solidFill>
            </a:endParaRPr>
          </a:p>
        </p:txBody>
      </p:sp>
      <p:sp>
        <p:nvSpPr>
          <p:cNvPr id="107" name="Shape 10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4734" y="395386"/>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Conceptos Básicos </a:t>
            </a:r>
            <a:endParaRPr dirty="0"/>
          </a:p>
        </p:txBody>
      </p:sp>
      <p:sp>
        <p:nvSpPr>
          <p:cNvPr id="121" name="Shape 121"/>
          <p:cNvSpPr txBox="1">
            <a:spLocks noGrp="1"/>
          </p:cNvSpPr>
          <p:nvPr>
            <p:ph type="body" idx="1"/>
          </p:nvPr>
        </p:nvSpPr>
        <p:spPr>
          <a:xfrm>
            <a:off x="172111" y="2312475"/>
            <a:ext cx="1831500"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MX" sz="1800" b="1" dirty="0" smtClean="0"/>
              <a:t>Proyecto:</a:t>
            </a:r>
          </a:p>
          <a:p>
            <a:pPr marL="0" lvl="0" indent="0" rtl="0">
              <a:spcBef>
                <a:spcPts val="600"/>
              </a:spcBef>
              <a:spcAft>
                <a:spcPts val="0"/>
              </a:spcAft>
              <a:buNone/>
            </a:pPr>
            <a:r>
              <a:rPr lang="es-MX" sz="1800" dirty="0" smtClean="0"/>
              <a:t>Conjunto de actividades realizadas para alcanzar un objetivo</a:t>
            </a:r>
            <a:endParaRPr sz="1800" dirty="0"/>
          </a:p>
        </p:txBody>
      </p:sp>
      <p:sp>
        <p:nvSpPr>
          <p:cNvPr id="122" name="Shape 122"/>
          <p:cNvSpPr txBox="1">
            <a:spLocks noGrp="1"/>
          </p:cNvSpPr>
          <p:nvPr>
            <p:ph type="body" idx="2"/>
          </p:nvPr>
        </p:nvSpPr>
        <p:spPr>
          <a:xfrm>
            <a:off x="2083322" y="2453951"/>
            <a:ext cx="1831500"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MX" sz="1800" b="1" dirty="0" smtClean="0"/>
              <a:t>Estrategia: </a:t>
            </a:r>
          </a:p>
          <a:p>
            <a:pPr marL="0" lvl="0" indent="0" rtl="0">
              <a:spcBef>
                <a:spcPts val="600"/>
              </a:spcBef>
              <a:spcAft>
                <a:spcPts val="0"/>
              </a:spcAft>
              <a:buNone/>
            </a:pPr>
            <a:r>
              <a:rPr lang="es-MX" sz="1800" dirty="0" smtClean="0"/>
              <a:t>Ruta o camino que se sigue para  alcanzar un objetivo</a:t>
            </a:r>
            <a:endParaRPr sz="1800" dirty="0"/>
          </a:p>
        </p:txBody>
      </p:sp>
      <p:sp>
        <p:nvSpPr>
          <p:cNvPr id="123" name="Shape 123"/>
          <p:cNvSpPr txBox="1">
            <a:spLocks noGrp="1"/>
          </p:cNvSpPr>
          <p:nvPr>
            <p:ph type="body" idx="3"/>
          </p:nvPr>
        </p:nvSpPr>
        <p:spPr>
          <a:xfrm>
            <a:off x="3961183" y="2312475"/>
            <a:ext cx="1579398" cy="26133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s-MX" sz="1800" b="1" dirty="0" smtClean="0"/>
              <a:t>Objetivo;</a:t>
            </a:r>
            <a:endParaRPr sz="1800" b="1" dirty="0"/>
          </a:p>
          <a:p>
            <a:pPr marL="0" lvl="0" indent="0" rtl="0">
              <a:spcBef>
                <a:spcPts val="600"/>
              </a:spcBef>
              <a:spcAft>
                <a:spcPts val="0"/>
              </a:spcAft>
              <a:buNone/>
            </a:pPr>
            <a:r>
              <a:rPr lang="en" sz="1800" dirty="0" smtClean="0"/>
              <a:t>Lo que se desea conseguir mediante un conjunto de actividades.</a:t>
            </a:r>
            <a:endParaRPr sz="1800" dirty="0"/>
          </a:p>
          <a:p>
            <a:pPr marL="0" lvl="0" indent="0">
              <a:spcBef>
                <a:spcPts val="600"/>
              </a:spcBef>
              <a:spcAft>
                <a:spcPts val="0"/>
              </a:spcAft>
              <a:buNone/>
            </a:pPr>
            <a:endParaRPr sz="1800" dirty="0"/>
          </a:p>
        </p:txBody>
      </p:sp>
      <p:sp>
        <p:nvSpPr>
          <p:cNvPr id="124" name="Shape 1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7" name="Shape 123"/>
          <p:cNvSpPr txBox="1">
            <a:spLocks/>
          </p:cNvSpPr>
          <p:nvPr/>
        </p:nvSpPr>
        <p:spPr>
          <a:xfrm>
            <a:off x="5540581" y="2312475"/>
            <a:ext cx="1579398" cy="261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0" indent="0">
              <a:buFont typeface="Lato Light"/>
              <a:buNone/>
            </a:pPr>
            <a:r>
              <a:rPr lang="es-MX" sz="1800" b="1" dirty="0" smtClean="0"/>
              <a:t>Meta:</a:t>
            </a:r>
          </a:p>
          <a:p>
            <a:pPr marL="0" indent="0">
              <a:buFont typeface="Lato Light"/>
              <a:buNone/>
            </a:pPr>
            <a:r>
              <a:rPr lang="es-MX" sz="1800" dirty="0" smtClean="0"/>
              <a:t>Lo que se desea conseguir en términos  cuantitativos</a:t>
            </a:r>
            <a:endParaRPr lang="es-MX"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7" name="Título 1"/>
          <p:cNvSpPr>
            <a:spLocks noGrp="1"/>
          </p:cNvSpPr>
          <p:nvPr>
            <p:ph type="title"/>
          </p:nvPr>
        </p:nvSpPr>
        <p:spPr>
          <a:xfrm>
            <a:off x="148916" y="206393"/>
            <a:ext cx="7477911" cy="1499616"/>
          </a:xfrm>
        </p:spPr>
        <p:txBody>
          <a:bodyPr/>
          <a:lstStyle/>
          <a:p>
            <a:r>
              <a:rPr lang="es-MX" sz="4400" dirty="0" smtClean="0"/>
              <a:t>Antecedentes </a:t>
            </a:r>
            <a:br>
              <a:rPr lang="es-MX" sz="4400" dirty="0" smtClean="0"/>
            </a:br>
            <a:r>
              <a:rPr lang="es-MX" sz="4400" dirty="0" smtClean="0"/>
              <a:t>Administración de proyectos</a:t>
            </a:r>
            <a:endParaRPr lang="es-MX" sz="4400" dirty="0"/>
          </a:p>
        </p:txBody>
      </p:sp>
      <p:sp>
        <p:nvSpPr>
          <p:cNvPr id="8" name="Marcador de contenido 2"/>
          <p:cNvSpPr txBox="1">
            <a:spLocks/>
          </p:cNvSpPr>
          <p:nvPr/>
        </p:nvSpPr>
        <p:spPr>
          <a:xfrm>
            <a:off x="266403" y="1932999"/>
            <a:ext cx="4315691" cy="272559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r>
              <a:rPr lang="es-MX" dirty="0" smtClean="0"/>
              <a:t>La administración de proyectos, en su forma moderna, comenzó a afianzarse hace solo apenas unas décadas. A partir de principios de los años sesenta, las empresas y otras organizaciones comenzaron a observar las ventajas de organizar el trabajo en forma de proyectos.</a:t>
            </a:r>
            <a:endParaRPr lang="es-MX" dirty="0"/>
          </a:p>
        </p:txBody>
      </p:sp>
      <p:pic>
        <p:nvPicPr>
          <p:cNvPr id="9" name="Imagen 8"/>
          <p:cNvPicPr>
            <a:picLocks noChangeAspect="1"/>
          </p:cNvPicPr>
          <p:nvPr/>
        </p:nvPicPr>
        <p:blipFill>
          <a:blip r:embed="rId3"/>
          <a:stretch>
            <a:fillRect/>
          </a:stretch>
        </p:blipFill>
        <p:spPr>
          <a:xfrm>
            <a:off x="5058194" y="3324653"/>
            <a:ext cx="2061063" cy="1545797"/>
          </a:xfrm>
          <a:prstGeom prst="rect">
            <a:avLst/>
          </a:prstGeom>
        </p:spPr>
      </p:pic>
    </p:spTree>
    <p:extLst>
      <p:ext uri="{BB962C8B-B14F-4D97-AF65-F5344CB8AC3E}">
        <p14:creationId xmlns:p14="http://schemas.microsoft.com/office/powerpoint/2010/main" val="384359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Funciones de Administración de proyectos</a:t>
            </a:r>
            <a:endParaRPr dirty="0"/>
          </a:p>
        </p:txBody>
      </p:sp>
      <p:sp>
        <p:nvSpPr>
          <p:cNvPr id="143" name="Shape 14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144" name="Shape 144"/>
          <p:cNvSpPr/>
          <p:nvPr/>
        </p:nvSpPr>
        <p:spPr>
          <a:xfrm>
            <a:off x="2194546"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algn="ctr"/>
            <a:r>
              <a:rPr lang="es-ES_tradnl" altLang="es-MX" dirty="0"/>
              <a:t>Organización</a:t>
            </a:r>
          </a:p>
          <a:p>
            <a:pPr marL="0" lvl="0" indent="0" algn="ctr" rtl="0">
              <a:spcBef>
                <a:spcPts val="0"/>
              </a:spcBef>
              <a:spcAft>
                <a:spcPts val="0"/>
              </a:spcAft>
              <a:buNone/>
            </a:pPr>
            <a:endParaRPr dirty="0">
              <a:solidFill>
                <a:srgbClr val="666666"/>
              </a:solidFill>
              <a:latin typeface="Lato Light"/>
              <a:ea typeface="Lato Light"/>
              <a:cs typeface="Lato Light"/>
              <a:sym typeface="Lato Light"/>
            </a:endParaRPr>
          </a:p>
        </p:txBody>
      </p:sp>
      <p:sp>
        <p:nvSpPr>
          <p:cNvPr id="145" name="Shape 145"/>
          <p:cNvSpPr/>
          <p:nvPr/>
        </p:nvSpPr>
        <p:spPr>
          <a:xfrm>
            <a:off x="457200"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algn="ctr"/>
            <a:r>
              <a:rPr lang="es-ES_tradnl" altLang="es-MX" dirty="0"/>
              <a:t>Planeación</a:t>
            </a:r>
          </a:p>
          <a:p>
            <a:pPr marL="0" lvl="0" indent="0" algn="ctr" rtl="0">
              <a:spcBef>
                <a:spcPts val="0"/>
              </a:spcBef>
              <a:spcAft>
                <a:spcPts val="0"/>
              </a:spcAft>
              <a:buNone/>
            </a:pPr>
            <a:endParaRPr dirty="0">
              <a:solidFill>
                <a:srgbClr val="666666"/>
              </a:solidFill>
              <a:latin typeface="Lato Light"/>
              <a:ea typeface="Lato Light"/>
              <a:cs typeface="Lato Light"/>
              <a:sym typeface="Lato Light"/>
            </a:endParaRPr>
          </a:p>
        </p:txBody>
      </p:sp>
      <p:sp>
        <p:nvSpPr>
          <p:cNvPr id="146" name="Shape 146"/>
          <p:cNvSpPr/>
          <p:nvPr/>
        </p:nvSpPr>
        <p:spPr>
          <a:xfrm>
            <a:off x="3931892"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lvl="0" algn="ctr"/>
            <a:r>
              <a:rPr lang="es-ES_tradnl" altLang="es-MX" dirty="0"/>
              <a:t>Dirección</a:t>
            </a:r>
            <a:endParaRPr dirty="0">
              <a:solidFill>
                <a:srgbClr val="666666"/>
              </a:solidFill>
              <a:latin typeface="Lato Light"/>
              <a:ea typeface="Lato Light"/>
              <a:cs typeface="Lato Light"/>
              <a:sym typeface="Lato Light"/>
            </a:endParaRPr>
          </a:p>
        </p:txBody>
      </p:sp>
      <p:sp>
        <p:nvSpPr>
          <p:cNvPr id="7" name="Shape 146"/>
          <p:cNvSpPr/>
          <p:nvPr/>
        </p:nvSpPr>
        <p:spPr>
          <a:xfrm>
            <a:off x="5495081"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lvl="0" algn="ctr"/>
            <a:endParaRPr dirty="0">
              <a:solidFill>
                <a:srgbClr val="666666"/>
              </a:solidFill>
              <a:latin typeface="Lato Light"/>
              <a:ea typeface="Lato Light"/>
              <a:cs typeface="Lato Light"/>
              <a:sym typeface="Lato Light"/>
            </a:endParaRPr>
          </a:p>
        </p:txBody>
      </p:sp>
      <p:sp>
        <p:nvSpPr>
          <p:cNvPr id="2" name="Rectángulo 1"/>
          <p:cNvSpPr/>
          <p:nvPr/>
        </p:nvSpPr>
        <p:spPr>
          <a:xfrm>
            <a:off x="5965592" y="3245933"/>
            <a:ext cx="811441" cy="307777"/>
          </a:xfrm>
          <a:prstGeom prst="rect">
            <a:avLst/>
          </a:prstGeom>
        </p:spPr>
        <p:txBody>
          <a:bodyPr wrap="none">
            <a:spAutoFit/>
          </a:bodyPr>
          <a:lstStyle/>
          <a:p>
            <a:r>
              <a:rPr lang="es-ES_tradnl" altLang="es-MX" dirty="0"/>
              <a:t>Control.</a:t>
            </a:r>
            <a:endParaRPr lang="es-ES" alt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Use charts to explain your ideas</a:t>
            </a:r>
            <a:endParaRPr/>
          </a:p>
        </p:txBody>
      </p:sp>
      <p:sp>
        <p:nvSpPr>
          <p:cNvPr id="143" name="Shape 14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44" name="Shape 144"/>
          <p:cNvSpPr/>
          <p:nvPr/>
        </p:nvSpPr>
        <p:spPr>
          <a:xfrm>
            <a:off x="2194546"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66666"/>
                </a:solidFill>
                <a:latin typeface="Lato Light"/>
                <a:ea typeface="Lato Light"/>
                <a:cs typeface="Lato Light"/>
                <a:sym typeface="Lato Light"/>
              </a:rPr>
              <a:t>Gray</a:t>
            </a:r>
            <a:endParaRPr>
              <a:solidFill>
                <a:srgbClr val="666666"/>
              </a:solidFill>
              <a:latin typeface="Lato Light"/>
              <a:ea typeface="Lato Light"/>
              <a:cs typeface="Lato Light"/>
              <a:sym typeface="Lato Light"/>
            </a:endParaRPr>
          </a:p>
        </p:txBody>
      </p:sp>
      <p:sp>
        <p:nvSpPr>
          <p:cNvPr id="145" name="Shape 145"/>
          <p:cNvSpPr/>
          <p:nvPr/>
        </p:nvSpPr>
        <p:spPr>
          <a:xfrm>
            <a:off x="457200"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66666"/>
                </a:solidFill>
                <a:latin typeface="Lato Light"/>
                <a:ea typeface="Lato Light"/>
                <a:cs typeface="Lato Light"/>
                <a:sym typeface="Lato Light"/>
              </a:rPr>
              <a:t>White</a:t>
            </a:r>
            <a:endParaRPr>
              <a:solidFill>
                <a:srgbClr val="666666"/>
              </a:solidFill>
              <a:latin typeface="Lato Light"/>
              <a:ea typeface="Lato Light"/>
              <a:cs typeface="Lato Light"/>
              <a:sym typeface="Lato Light"/>
            </a:endParaRPr>
          </a:p>
        </p:txBody>
      </p:sp>
      <p:sp>
        <p:nvSpPr>
          <p:cNvPr id="146" name="Shape 146"/>
          <p:cNvSpPr/>
          <p:nvPr/>
        </p:nvSpPr>
        <p:spPr>
          <a:xfrm>
            <a:off x="3931892" y="2382972"/>
            <a:ext cx="2033700" cy="2033700"/>
          </a:xfrm>
          <a:prstGeom prst="ellipse">
            <a:avLst/>
          </a:prstGeom>
          <a:noFill/>
          <a:ln w="9525" cap="flat" cmpd="sng">
            <a:solidFill>
              <a:srgbClr val="D9D9D9"/>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666666"/>
                </a:solidFill>
                <a:latin typeface="Lato Light"/>
                <a:ea typeface="Lato Light"/>
                <a:cs typeface="Lato Light"/>
                <a:sym typeface="Lato Light"/>
              </a:rPr>
              <a:t>Black</a:t>
            </a:r>
            <a:endParaRPr>
              <a:solidFill>
                <a:srgbClr val="666666"/>
              </a:solidFill>
              <a:latin typeface="Lato Light"/>
              <a:ea typeface="Lato Light"/>
              <a:cs typeface="Lato Light"/>
              <a:sym typeface="Lato Light"/>
            </a:endParaRPr>
          </a:p>
        </p:txBody>
      </p:sp>
    </p:spTree>
    <p:extLst>
      <p:ext uri="{BB962C8B-B14F-4D97-AF65-F5344CB8AC3E}">
        <p14:creationId xmlns:p14="http://schemas.microsoft.com/office/powerpoint/2010/main" val="363925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1064</Words>
  <Application>Microsoft Office PowerPoint</Application>
  <PresentationFormat>Presentación en pantalla (16:9)</PresentationFormat>
  <Paragraphs>139</Paragraphs>
  <Slides>34</Slides>
  <Notes>34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Lato Hairline</vt:lpstr>
      <vt:lpstr>Lato Light</vt:lpstr>
      <vt:lpstr>Arial</vt:lpstr>
      <vt:lpstr>Eglamour template</vt:lpstr>
      <vt:lpstr>Unidad 1: Modelo de administración de proyectos de TI.</vt:lpstr>
      <vt:lpstr>Presentación de PowerPoint</vt:lpstr>
      <vt:lpstr>1.Tema 1: ¿Qué es la administración de proyectos?</vt:lpstr>
      <vt:lpstr>Presentación de PowerPoint</vt:lpstr>
      <vt:lpstr>Presentación de PowerPoint</vt:lpstr>
      <vt:lpstr>Conceptos Básicos </vt:lpstr>
      <vt:lpstr>Antecedentes  Administración de proyectos</vt:lpstr>
      <vt:lpstr>Funciones de Administración de proyectos</vt:lpstr>
      <vt:lpstr>Use charts to explain your ideas</vt:lpstr>
      <vt:lpstr>Presentación de PowerPoint</vt:lpstr>
      <vt:lpstr>Presentación de PowerPoint</vt:lpstr>
      <vt:lpstr>Presentación de PowerPoint</vt:lpstr>
      <vt:lpstr>Presentación de PowerPoint</vt:lpstr>
      <vt:lpstr>Presentación de PowerPoint</vt:lpstr>
      <vt:lpstr>Presentación de PowerPoint</vt:lpstr>
      <vt:lpstr>Tema 2 Ciclo de vida de un proyecto de 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3  Proceso de administración</vt:lpstr>
      <vt:lpstr>Presentación de PowerPoint</vt:lpstr>
      <vt:lpstr>Presentación de PowerPoint</vt:lpstr>
      <vt:lpstr>Presentación de PowerPoint</vt:lpstr>
      <vt:lpstr>Elementos de la AP</vt:lpstr>
      <vt:lpstr>Elementos por los cuales se da la administración de proyectos: capacidad:</vt:lpstr>
      <vt:lpstr>Elementos por los cuales se da la administración de proyectos: control:</vt:lpstr>
      <vt:lpstr>Elementos por los cuales se da la administración de proyectos: comunicación: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Modelo de administración de proyectos de TI.</dc:title>
  <dc:creator>bjuarezs</dc:creator>
  <cp:lastModifiedBy>bjuarezs</cp:lastModifiedBy>
  <cp:revision>12</cp:revision>
  <dcterms:modified xsi:type="dcterms:W3CDTF">2018-01-24T16:53:19Z</dcterms:modified>
</cp:coreProperties>
</file>